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21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20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1" r:id="rId9"/>
    <p:sldId id="262" r:id="rId10"/>
    <p:sldId id="263" r:id="rId11"/>
    <p:sldId id="264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A82E-D1F7-4CB7-A517-97A6ADFE5C35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3E9B-9C4C-4B53-959E-F23BD3C62AD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A82E-D1F7-4CB7-A517-97A6ADFE5C35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3E9B-9C4C-4B53-959E-F23BD3C62A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A82E-D1F7-4CB7-A517-97A6ADFE5C35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3E9B-9C4C-4B53-959E-F23BD3C62A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A82E-D1F7-4CB7-A517-97A6ADFE5C35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3E9B-9C4C-4B53-959E-F23BD3C62AD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A82E-D1F7-4CB7-A517-97A6ADFE5C35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3E9B-9C4C-4B53-959E-F23BD3C62A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A82E-D1F7-4CB7-A517-97A6ADFE5C35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3E9B-9C4C-4B53-959E-F23BD3C62AD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A82E-D1F7-4CB7-A517-97A6ADFE5C35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3E9B-9C4C-4B53-959E-F23BD3C62AD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A82E-D1F7-4CB7-A517-97A6ADFE5C35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3E9B-9C4C-4B53-959E-F23BD3C62A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A82E-D1F7-4CB7-A517-97A6ADFE5C35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3E9B-9C4C-4B53-959E-F23BD3C62A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A82E-D1F7-4CB7-A517-97A6ADFE5C35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3E9B-9C4C-4B53-959E-F23BD3C62A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A82E-D1F7-4CB7-A517-97A6ADFE5C35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3E9B-9C4C-4B53-959E-F23BD3C62AD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DE9A82E-D1F7-4CB7-A517-97A6ADFE5C35}" type="datetimeFigureOut">
              <a:rPr lang="ru-RU" smtClean="0"/>
              <a:t>29.11.2015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DC73E9B-9C4C-4B53-959E-F23BD3C62AD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s13.babysfera.ru/1/d/3/6/74511262.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211"/>
            <a:ext cx="9144000" cy="6849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654248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Физические основы дистанционных методов</a:t>
            </a:r>
            <a:endParaRPr lang="ru-RU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75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cs13.babysfera.ru/1/d/3/6/74511262.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211"/>
            <a:ext cx="9144000" cy="6849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07604" y="1170947"/>
            <a:ext cx="71287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>
                <a:solidFill>
                  <a:srgbClr val="C00000"/>
                </a:solidFill>
              </a:rPr>
              <a:t>Многозональная съемка </a:t>
            </a:r>
            <a:r>
              <a:rPr lang="ru-RU" sz="3600" b="1" i="1" dirty="0">
                <a:solidFill>
                  <a:srgbClr val="0070C0"/>
                </a:solidFill>
              </a:rPr>
              <a:t>– это съемка в узких спектральных диапазонах, когда одновременно используется несколько (до 6 и более) каналов. Диапазоны многозональной съемки обычно располагаются в различных участках спектра</a:t>
            </a:r>
          </a:p>
        </p:txBody>
      </p:sp>
    </p:spTree>
    <p:extLst>
      <p:ext uri="{BB962C8B-B14F-4D97-AF65-F5344CB8AC3E}">
        <p14:creationId xmlns:p14="http://schemas.microsoft.com/office/powerpoint/2010/main" val="3696577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cs13.babysfera.ru/1/d/3/6/74511262.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211"/>
            <a:ext cx="9144000" cy="6849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59632" y="1412776"/>
            <a:ext cx="67687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>
                <a:solidFill>
                  <a:srgbClr val="C00000"/>
                </a:solidFill>
              </a:rPr>
              <a:t>Воздушная съемка или аэрофотосъемка  </a:t>
            </a:r>
            <a:r>
              <a:rPr lang="ru-RU" sz="3600" b="1" i="1" dirty="0">
                <a:solidFill>
                  <a:srgbClr val="0070C0"/>
                </a:solidFill>
              </a:rPr>
              <a:t>– основной источник получения исходной информации о местности при составлении топографических и геологических карт</a:t>
            </a:r>
          </a:p>
        </p:txBody>
      </p:sp>
    </p:spTree>
    <p:extLst>
      <p:ext uri="{BB962C8B-B14F-4D97-AF65-F5344CB8AC3E}">
        <p14:creationId xmlns:p14="http://schemas.microsoft.com/office/powerpoint/2010/main" val="1274509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cs13.babysfera.ru/1/d/3/6/74511262.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211"/>
            <a:ext cx="9144000" cy="6849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99592" y="1909611"/>
            <a:ext cx="72008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Фотосъемку, выполненную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с высот до 10 000 м,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называют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обычно</a:t>
            </a:r>
            <a:r>
              <a:rPr lang="ru-RU" sz="3200" b="1" i="1" dirty="0" smtClean="0">
                <a:solidFill>
                  <a:srgbClr val="C00000"/>
                </a:solidFill>
                <a:ea typeface="Times New Roman" pitchFamily="18" charset="0"/>
                <a:cs typeface="Arial" pitchFamily="34" charset="0"/>
              </a:rPr>
              <a:t>й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аэрофотосъемкой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Arial" pitchFamily="34" charset="0"/>
              </a:rPr>
              <a:t> а свыше 10 000 м –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высотной аэрофотосъемкой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397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cs13.babysfera.ru/1/d/3/6/74511262.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211"/>
            <a:ext cx="9144000" cy="6849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03648" y="1700808"/>
            <a:ext cx="593943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dirty="0">
                <a:solidFill>
                  <a:srgbClr val="C00000"/>
                </a:solidFill>
              </a:rPr>
              <a:t>Природные условия </a:t>
            </a:r>
            <a:endParaRPr lang="ru-RU" sz="4800" b="1" i="1" dirty="0" smtClean="0">
              <a:solidFill>
                <a:srgbClr val="C00000"/>
              </a:solidFill>
            </a:endParaRPr>
          </a:p>
          <a:p>
            <a:pPr algn="ctr"/>
            <a:r>
              <a:rPr lang="ru-RU" sz="4800" b="1" i="1" dirty="0" smtClean="0">
                <a:solidFill>
                  <a:srgbClr val="C00000"/>
                </a:solidFill>
              </a:rPr>
              <a:t>проведения </a:t>
            </a:r>
            <a:r>
              <a:rPr lang="ru-RU" sz="4800" b="1" i="1" dirty="0">
                <a:solidFill>
                  <a:srgbClr val="C00000"/>
                </a:solidFill>
              </a:rPr>
              <a:t>съемок</a:t>
            </a:r>
            <a:endParaRPr lang="ru-RU" sz="48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34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6" name="Picture 8" descr="http://pedsovet.su/_ld/294/656400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62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http://antalpiti.ru/files/99604/solnyshko_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12738"/>
            <a:ext cx="2520279" cy="1909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12738"/>
            <a:ext cx="5072290" cy="1100025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</a:rPr>
              <a:t>Солнечное излучение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  <p:sp>
        <p:nvSpPr>
          <p:cNvPr id="3" name="AutoShape 2" descr="data:image/jpeg;base64,/9j/4AAQSkZJRgABAQAAAQABAAD/2wCEAAkGBxITEhUSExIWFRIUFhcVFxcVFRQUFxUUFBUWFhYXFxQYHCggGBslHBUUIjEhJSkrLy4vFx8zODQsNygtLiwBCgoKDg0OGxAQGywmICQsLCwvNDQsLCwsNCwsLCwsLCwsLywsLCwvLCwsLCwsLCwsLCwsLCwsLCwsLCwsLCwsLP/AABEIAMMBAgMBEQACEQEDEQH/xAAbAAEAAgMBAQAAAAAAAAAAAAAABAUCAwYBB//EAEMQAAEDAQQGBwUGBAQHAAAAAAEAAgMRBAUhMRJBUWFxgQYTIjKRobFCUnLB0RQjYoKS8DNDsuEWU6LSBxU0Y3PC8f/EABsBAQACAwEBAAAAAAAAAAAAAAADBAECBQYH/8QAOREAAgEDAQQIBgEEAgEFAAAAAAECAwQRIQUSMUETUWFxgZGx0SIyocHh8BQGI0LxM1JiFSRDU4L/2gAMAwEAAhEDEQA/APuKAIAgCAIAgCAIDwmmJyQFDeXS+yxYafWO2R0cP1Hs+atU7OrPljvKVXaFGGieX2e/A5q2/wDEKU4RRNaNrqvPyA81chs+P+TKM9p1H8kUvr7FPaOlVtf/ADnAbGhrfNoB81YjaUY8irK7ry4y9EQnW60uzlkcd73u9SpOjprkvIi36ktN5vxZNuq0W2J+nH1m8OB0XDYQcD+8lDV6CSxJosUYXUXvQT+uPqfRbivxs/Yc3q52irozs95p1t9FyqtHc1Tyus7NC433uyWJLivuuwt1AWSFeF7QQ/xZWtOytXHg0YnwUkKU5/KiGrcU6XzyS9fIqpOlQP8ACs8r97gImnm418lOrX/tJL6lZ3yfyQb+i+vsR3X9az3YYWfE97/6QFt0FJcW34Gn8q4fCMV4t/ZGH/NLcfas4/JJ/vWeiodT817GvTXXXHyfubWX5a296GKT/wAb3RnweD6rDoUnwbXhk2VzcLjFPuePX3Jll6UQkhsodA45daKNPCQVb5hRytZpZjr3exNC+pt4nmL7ffgXYKrFw9QBAEAQBAEAQBAEAQBAEAQBAEAQBAUfSHpPFZRo9+WmDActhcfZ9VZoWsquvBFO5vIUdOMur3PnV7X9aLSe27samNwaOWviarrUrenS4I4ta4qVvnenVy/e8hRWMlSuWCJRLSyXE5+Q5lVqlzGHEt0rOpU4LCLqy9HY29/tHwCpzvJv5dDo0tnUo/Nr6FnDZmNwa0DgFWlOUuLLsYRgsRWDbpgbAteJsUV73vES3qi4zsNY3sHddsr7QORGKvW9Covm+V8cnIvLujJpQeZrg1y9+4tZLXa5wNN3UMpi2I9s7ayHu8AtFClT4LL7eHkbOdeqvie6upcfPl4HtluuNmLWCpzccXHi44rEqspcWZhQjDgvck9QtN4k3TzqFneG6eGJMjBiWrJgwe0EUcAQcwRUHksp41RhpNYZpslpdYzpNJdZa9uM1JiB9uPXo7WraUVW0fzdfX3kUJu21WsOa6u1dnWjsWPBAINQRUEZEHIrntY0OsnlZRkhkIAgCAIAgCAIAgCAIAgCAIAgOX6ZdJfs46qP+M4VrnoNOv4jq8dlbtpbdI96XA519dul8EPmf0/J85ZC57i5xJJNSTiSTmSda62VFYRxVFvUt7FdtTQCpUFSqorLLNKhKbxFHUXdcDW4vxOxc6rcylojrUbOENZass5GACgwCrlwqrbeUUebsdgU1OjOfBENW4p0vmfuc7b+lDso2gbzifAK7TsV/kzm1dpv/BeZCY6STtSvcQchWgPIYLh7Z21CzzQtkt/m+O77v6Ln1HU2Rsmrf/3rlvo+S4b34+rJNnONGMc4jVG17iBvDK0Xjozva7clKT8WevlC1oJRajHwRPs9tIOjpPa4ey4ua4flditJV7yg9ZSXiyJ0beqsxUX4ItLPeTx7QPxAeoVmlty7hxe93r2wU6mzaL/xx3MsYLxae8KbxiPqF2Lfb9KelVbv1Xv6nPq7Nkvkefo/YnNDXCoII3LuU6sakd6DyjnzpuLxJYZi6FSZI3E0PhWyZq4kaSNbpkbRqIrgcQcCNoKyak/odKeoMZNepkfEPhFHN8nAclHdL497rWSWwf8AbcP+ra9voXqrF0IAgCAIAgCAIAgPCUBCivaJxpUjYXCgPPVzoudS2ra1J7il56J/vaWJWtSKzgnLolcIAgCA+X9JojJbZjsLR4Mau1bPdox/eZ566+K4n4eiN133dXcNqjrV1HvJ7e1dTV6L94HT3fZmsGAXOnNyeWdeEIwWIo9t96MjG07As06Up8DWrXhSWZM5e8r4e7XQbl0aVtGPHU5Fe+qT0jovqc1arRVXYxOe2S7gueS0Fzms0hGNIitNLHutJ9o47MswqW0q9SlQl0Pztae/h6lzZ9vGtWSqfIuPt48+wuI7J10jYWGj3O0SCCHRtAq4uYcQQMgdZG1fMLWzq1rjo6ieeLzx7T6NUu40aO9HwO/sNiZCwRxt0WjxJ1knWTtXt6dONOKjFYSPK1KkqknKT1MbwsEczdGRgcNRyc07WuGLTwWKtGFWO7NZRmlWnTlvReDib0sElmeGuOlG7uSZV16LqYB9ORzGsDx20dmu2lvR1i/3B6ayvI3Cw/mMrNaFymixUplhZ7QQatND5HiNasW93Vt5b1N4/eZTq0YzWJLJcWS3B2Bwd5Hh9F67Z+1qdz8EtJfR93t6nGuLOVP4o6r6rvJLmrsFFoizsW6ZHJEB2akREyX0OHZndqdaH04NaxvqCtLrjFdiN7HhOXXJ/RJfY6BVS8EAQBAEAQBAEAQGErKtI2gjxC1nHei49ZmLw0zmGsx0XChyIOorwSpbs3TqLDOy5aZiTbFbXRdl1THqOZb9Ru/+LsWW0J2z6OtrDk+a/HoVqtFVPijx9S8a4EVBqDkRrXpk01lHPaxoz1ZMBAcJaLJpWy01yD2n9UbSF0HV3KMcfupy4W6qXNRy4Jr0RZwxgbgFTbydRLBDt15eyzmVZpUM6yKNxeKHww4lPO/WVdiuSOTNtvLKO3WhWIIhkyDZoHSPDGglziAANZJoApJSUVlmiTbwuLPsdwXU2zQtjGJzcfeeczw1DcAvP1qrqT3mejt6KowUV495O6lulp6I0qaOlQV0SakVzpUDDcocLOSxl4wZ0WTGDEhZNGiNeFiZNG6J47LhzBzDhsINCOC0q041IOEuDNqVSVOSlHij5/FG5jnRv77HFrt5GsbiKEbiF4G7oOhVdN8j2FOqqtNTXMnxlVCOSJEciypNMilEt7DbK9lxx1HbuO9eu2TtXpcUar15Pr7H2+vfx413abvxw4c1+8iTOF6JHMkUl6Wjq2OdmcmjWXHBoHNWKcd54Klae5Fv9ydFcNh6mCOM94CrvjcdJ3mSqtae/NyLttS6Kkovjz7+ZPUROamWlhcWhwLhqBFd6hhcUpzcIyTa5Z1N3TmlvNaG1TGhjJIGgkmgGZK1nOMIuUnhIzGLk8IqLRfDiaRtw2uBx/Lq5+C8/cbcbe7bxz2v29/IvQs0lmbM7uvNznBjwKmtCMMQCaEcAcVJs7a8q1RUqq1fBrz4Gte2UY70S2XeKQQBAEBEt9gbIK5PGTh6HaFRvbCndR10lyf7xRPRrypvsKaZj48Ht7PvDFvjq5rzda3uLbSrHMetar8eJfjKFTWD1M7tvDQNK1jPPR3jdtHPjLs3afQy6Ob+B/T8f7Nbi331lcfU6BpriMivWJprKOW1g9WQcta2aNukH+bCx/NhLD5UVp60E+pteepTh8N1JdcU/LK9iDeVrqdBuWsqShSz8TNLu53fgjx5laTRXDlFZb7TRSwiRyZRyvqVOiJnf/8AD24tEfaXjE1EddmTn88hz2rl31fL6NeJ1Nn2/wD8svD3O3XOOsVrL/sxm6gSjrK6NKOppe7pUpXdVSuhUUd/GhjfjnGTmp+nhbaRGWMERl6kVP3hJJFQK7jhTdWqsO2gorMviaz2EfSvPDQ7cqkSswWSLmcV0gjAtj6e1HG48e2z0Y1eR29FKun1o9HsuTdBrtPAzBcEt72pjksGeJJhet4ywyGaLez2jSbQ94Z7xtXudk3/APJp7svmXHt7ff8AJwbyh0byuD/cEK5rP9pm68/wISRFsklGBf8AC3Ib+C7lWXRw3Ob49i6jk0IdNU6T/GPDtfX3LkdUqR0yqve1mvVMzI7R2A6hvPpxXD2tfSh/YpfM+L6l7v08C7a0U/7kuHIrrJGRKwNxIIy1DJ3KhK4lhTlG8gqeuHr3c/oW6sk6UnL96joppmsaXONAF7OrVhSg5zeEjkwg5PCOftVpMrqnBoyb8ztPp6+Pu72V5PV4guC+77fT6nUp0lSWmrMWPJOhG0k7v3hxUVJzm+joRy/3yNmkvimy1u27tA6b8X6qZNr6nevRbN2Z/HfSVHmX0X71/ro3Fxv/AAx4FiuuVQgCAICHa7yZGaGpdsbjTjXBc+62lQtnuyeX1Lj7E9K3nUWVwNDL6jOYc3iK/wBJJVanty2k8SzHvXtkkdlUXDD/AHtJHUQyjSo128Ur4jEK86Nrcx3sRkuvT1It+rTeMtEiCIMaGtwAyxJ8yp6VKNKChDgiOUnJ5ZmpDU5TphKGzWctP3lJQR/2yBnzpTmrttDehJPhp5nOvKnR1YSXHXy/3gonOVxI5reXlkK1WigUkYkbZRWqapViKwRNlh0VuY2mYNNdBvaedjdgO05DmdShua3RQzz5EtvQdae7y5935Pr0bA0BoFAAAAMgBgAFwm86s9EkksIyCwbI4P8AwBJ9sim+00gheZAwCjnEmtHGmOQxrqqAFbncKSzrnGOwjVPGn+zppejFjdO20us7DOwlzXmp0XHNwGQO+meKgdWTjutkm6s5LcqMyzW8gAkkAAVJOAAGZJWc4NN3LOEfP100kw7riAz4GgNaeeLvzLwu1blV7huPBaHpbWl0NBRfHiTxHgufgxvakaVi0Jos8jchmSJT4w9pa6uicHaJLSW6xUbV0LC8na141Y8vT9+pQureNam6cuDOsszGhjQwAMAGiBgA2mFF7pVOkW+nnOpyFBQ+FLGNBapwxpcdWracgOZUVxXjQpupLgv3Hib04OclFHP2dkkhJaKuccXZNHP5Cq8lQo3F3JzitZPVvh+8tMnUnKFNJN6LlzLuwWJsY2uObtu4bAvTWVjC1jhat8X1/jsOdWrOo+wrrxbJM/Ra06LTTHsiuRdU57MK+a5G0adze1ejpxe7Hr0Wevt6ljP1LVB06McyerM7NcmuR1dzcB+rM8qLe22DCOtaWexaLz4+hipev/Bfv73lpDA1go1oA3fPau7So06Ud2CSRSlOU3mTNikNQgCAIAgKu3XVpOL2uoTmCKgmgGGzLeuLfbIVep0sJYk+PNfj6lyjdbkd2S0Ikthl1xh29rh86LnVdmXOPigpdzX3wTxr0+UseBGjgmY6oY9p2gE+NK1HFVKVtfW896nCS+vnjJNKpSnHDaZe2C0PeCHsLSKY0IDuAOK9TZXFWrH+7Bxa8n3c/wB4nMrU4xfwvJInmaxpe4gNaCSTkAMSVeSbeEQSkopt8EfN7VbjNK+d2GlgwH2Yx3RxOZ4rsQp7kVFfrPOVKrqzc3z4dxFnnopVEjbKa12mqmjEjbIkbC40Sc404uUnhLViMZTkoxWW9Eu07Hoxb/sju0CYngCSlSWkV0XgawKkEDGlDqofAvb/AE13Jz0g9I9mOb7+flyPd0th9BapR1nxl2vq8OC/J9Cgma9oexwc12Ic0ggjcQu1GSkso5sotPDM1kwc1f3SxkfYgLZJMi7ONnEjvO/CDxpkeXe7ThQW7DWXodKz2fOs8y0icjPa5ZDWSR7zvcQ3kwUaOQXm6t9XqPLm/Q9FTsaFNYUUZ2G1zNJ6qWRgGGDiW119l1W4cNqzC/uKXCb8dSGpaW83rFE2R082Esr5G+6dFrTxawAO51WlfaVxVjuylp5EUbahSeYrUsrLZ6KikR1KmSFed6mORrNEnS1qZU96LeTSKJeYqq7JFozQQtSVEmzvW0WQzR0VyTVaW+6cOBxHnVew2Lcb9FwfGPo/1nJu4YkpdZOnga8UcKgGtDt+a6tWjCqt2ayuJWjOUHmLMwFIlg1PUAQBAEAQBAEAQBAEAQBAEBwXSu/hM7qYz9y09tw/mOGQH4QfErqWtvuLelx9Dh3t10r3IfKuPb+Dn5bSriiUcldaLRVSKJq2Q8ytzVsuLusmjic/ReA/qTbPTN2tF/CvmfW+ruXPrfdr7j+ntjukldVl8T+VdS632v6Lv0to4arx7Z6eU8HsVncwkxuewnE6D3Mqd4aaHmrFG8rUvkk0QVIUanzxTFoikkwkkkeNj3vc39JNPJSVL+4qLEpsxCjbw1jFGIu+opTDKiq774k7rLGDEXRJl1pDfhGlTZp/OlVv0keO7r9PIglVfDJZ2W7w0AAUAyUbbk8silVxoiayCizghc8lFPfrmziLRwrSqnjRzDeyZwjfet5ta9gLKl2ui0jByTaEVgtIzVqhD0ZGlC0Jos9hKyhNF1c8lJB+IEfMehXb2LV3bjd6019/sc66jmm+wv1685YQBAEAQBAEAQBAEAQBAEBqtNpZG0ve4NaMyTQLaMXJ4RrOcYLek8I+d9KemJlrFDVsWTnZOfu/C3dmddMl1baz3PinxOHdXzq/DDSP1f4OWNpKvbpQya3TFZwDEAlG1FZY1bwizsVipic9i8Ntv+olNOhavTg5faPv5dZ7TYv9PODVe6WvFR6u2Xb1Llz14W0ES8U2esnIn2ctrSuKxhlOo2WTYAtlErOoe/Zws7pjpGZCALO6Y32ZCJZ3TXeZmGrODXJ7RAV1thY06ZbWmsCpHLMrXXgiaLyiO+2Wd+JfGafibh54Jia0wzZLBMgma4dnEbdR4HWteGjNWjVOFoyWBqjzWEby4FpYnUcw/ib60+av2M92vB9q9SnVWYtdjOoXvDihAEAQBAEAQBAEAQBAR7dbY4WGSRwa0azt2ADEncFtCEpvEUaVKsacd6bwjm7Z0sldhZ7O7c+WjRxDK4+IVyNrFfPLyOfO+nL/AIoPven0Oetl3Wu0nSllB2Ak0HBoFArUKtKksRRRnRr1nmbNTOhrz/Mb4O+i2d6uoKxn1o2/4HfTCVtd4cFr/OXUbf8Ap8/+yIFo6OOjcWucCRTKpzFddFxdof1NC1m6cabb70l92dSz/p2pXipyqJLsWX9jZBYw3Ic15DaG2rq90qSxHqWi8eb8T1lhsm1svigsy63q/wAeGCbDZlyGy/KqSYnMro1FVjdfErykyPNdRMrX6dKatqnhUxHGCKUsnRtwCwVeZ61wKJ5MNYPVkwEAQBAabQRRRzZJBPJXxWVjnaWiK1zoK4b1qpS4ZJ5Swix6sBbYwQbzZDnUbJ4GmPNYJHwLCDVxHqFat/8Akj3oqzOsX0E4YQBAEAQBAEAQBAEAQHLdLXVnszdQEr/zANa08tIq7baQk+5HOvHmrCPe/RfcgsbUrcjRPgiUbZLFEyNi0bJEiUwLRkiKG+oayne1p9QvF7eji6z1pff2PQ7Nn/YS6mytEK4mTouZMhjREE5FO+4H9f1gdhWtFa6b4N3BpvIk3hdcjpGvDyAMxtWkZqMWmjCkibbrX1cZJzAwHvOODQN5NAo0t5qIUeZKsLaNAJqQAPALMddTSoSVuRBAEB44rDMpFdbJtneJo3ifpieAKh+ZliKwiVZYqADYt4rmRzZtkW0jWJAnULLMDVHmsG8uBZ2QVLRtc0eYV2zjvVoLtXqVKrwm+xnUr3xxAgCAIAgCAIAgCAIAgOZ6YR0fZ5vZDnRO3daBok82+auWrypR8fI596sShPvXn+URo2rZmiJsRUbJUSYytWbokNWhuVt7sxadxHzHzXmf6ipfJU71919zrbOnpKPcyqe1eVOsmZwuWyNZomsKlRXZjOwkYGnh80aEXgrTdNXB73OeR3dKlG8GtAFd5qVjLxhLBMqiRt03M1EjdiRy1+vFRpmXiRJhtYcKg1G0LffxoyJ0zeJAtt5Gm6x1gTeQ3WRbZamtaSSA0YknILRtyeESQhjVkWwRl7uscCBkxpzDTm4jU47NQ5rOEvhXibSlgtQFuQGqUrSTN4ohSlRFmJjEFlGZFxdMdZG7qu8BQeZC6+x6e/cx7Mv98ShcyxTfkdEvZnJCAIAgCAIAgCAIAgCAj3hY2TRuieOy8UO0awRvBoeS3hNwkpIjq041IOEuDOQa98L+onwf7D8myt1EHU7aFeaU1vw4dXUcxOVOXR1OPJ8n+etFgwqJk6JEb1q0bpkqN6jaJEzXb49JhpmO0OX9qrnbUt+mtpJcVqvD8ZLdnU3KqzwenmUkgXgGd+LNbSiN2SoXrdMgkiQCpCI9WTBhLGCtJRTN4yaKx9lDiS0lrvebhWmGIODuYWiytOJPk1uFobqjeOLoz6OB8lnEH1r6+wyYGS0nARMbvdIT5BuKzuU+t+X5MZRtgutxcHyu03DECmixp2hus7yTyWc6YisephzRbMZRZSwQt5PXFZZhEWZ6ikyeCIbitCdG6Bq2RpNnQXFDg5+3sjgM/P0XqthUMQlVfPRff97DlXk+EfEtl3yiePNASBU0y27liTaTaMriVRvmlaxkEZjSxB3ii4c9uRg3GdNpruLis88JGUd+RnNrxyB9Ct6e3beXFSXh7NmJWU1zRKhvGJ2TwDsdVp8Dmr1LaFtV0jNZ7dH5PBDK3qR4r7kpXCEIAgCAIAgCA0WyxxytLJGB7TqPqNh3raE5QeYs0qU41I7s1lFDL0dlj/6eardUc1XAbhIO0BxqrSuIy+deK9ik7SpD/ilp1P34+pGc60s79led8TmyA8sD5LbFOXCXnoRt1o/NTfg0/Zngvpje+yVnxQyD5LPQN8Gn4ofyYrimv/y/Y2DpHZtclOLXj/1Wv8ap1ehn+ZR6/Uix2iN9ercHNBwzG+mPFfPdr2ErS4cWsJ6ru/HA9RZXcLikpxeeT7/yYvC5JfTPY3rZMxJEyN6kTK8kbQtjQ8eMEYXEpLQyaNxdG0PacS0nRIO1ppSh2fVardektC0mmjZDaJnZsDRvdpHwAA81h7q4PJjdRaxDBbIglxM1saAlYMmmV60kySKIUr1EyxFGtoQ2ehOs8RNAMyaDiVYo0pVJqEeLK85Jas6qzwhjQ0ZAU+pXvqFJUaapx5HEnNzk5M2KU0CAj2uxskHaGOojAjn8lVurOlcxxUXjzX75EtOtKm9CitN3SR495u1o9W6vNeXudlV7Z70PiXZx8V7ZOlTuYVNHozU2Zru8OapqtTnpNG7hKPAyhtDoj2Hdn3T3fDVxCmo3lW0l/blmPVy/HgYnTjVXxLX6nR2aYPaHDWMtm0L2dCsq1ONRc1k5NSDhJxZtUpoEAQBAEAQBAEAQBAQ70sfWMw7zcW/Mc1z9o2auaWF8y4e3iWLat0cteD4nLvH72HYvDSi4vDOymaCtSQ3RSrZM0lElskUiZA4mwOW2TTAICDUaITQzliqGDwuWMmcGp8i1cjdRIssijbJoxNCwSkiGNbJEU5HQXNZKfeHX3eG3mvV7GsdyPTT4vh3dfj6d5y7utn4F4lqu8UQgIt4yvazSZTA1NQT2deXjwBVO+q1qVLfpJNrj3cyajGEpbsv1kaz3ywmjxonbWrfHVzVG223RqPdqfC/p5+5NOzmlmOvqWQK7SeSmRbXYYnYuAB94HRPMjPmqVzY21b4qsV38H5+5PTrVI6Rf3I4uSOtdJ5GyrfUCvmqS2Fbb2cyx1Z09M/Uld7UxjCLGNgAAAoBgBuXYhGMIqMVhIqNtvLMlsYCAIAgCA1Wi0sYKucB6ngMyoa1xSorNSSRvCnKfyorZr5rgxvN3+0Y+JC4tfb0VpRjnten04+hbjZ85vyJN1ukcC97qg00RQDDbwKvbOncVYurWej4LHLr8SG4UIvdiuHEnLpFcIAgKi+LtrWRg7XtN97eN/quDtbZnS/3aS+Lmuv8APqX7W5x8E+HL96jn3tXkmsHUTNJQkM2SrOTVxNzZ1neI3TNgnWd416Mdem8Nw8M6bw3DB0yxvGyganyLUkUTXmhtwN0UaykRykW913fp9pw7A/1H6LvbL2Y6r6Sovh9fwULm43PhXH0/J0C9YcsIAgCA5q87H1b6gdg5bvw/TdwXjNqWP8arvxXwP6dnt+Dr29bpI4fH91M7LaHR4sxZraflsKktbydst6GsOa9ur0NalJVNJcesuKMnj2tPi0j0IXo/7N7Q64v980UPjoT7UUdpjfCdEEt2FpIDhtplXcvL3MLmwluxk0uWOHlwydGnKFZZaN9lviQd4B4/S76HyVq125WWlWO93aP29COpZw/xeC0sl4MkwBo73XYHlqPJd222hQuNIvXqej/PgUqlvOnq+BLV0hCAwlkDQXONAMyVpUqRpxcpPCRmMXJ4RSWy+HOwj7I2+0eA1fvJeZvNuSk923WF18/Bcv3gdKlZxWs9fQr3Ru7xzOs4k8yuNONSfxzfmWk4rREq6rvMh0nfwx/qOwbtp5LpbK2Y68ukqfIvr+P9EFzcKC3Y8fQ6QL2ByQgCAIAgKu8rqD6uZQP1jU76HeuNtDZMa/x09JfR/nt8y7b3bh8M+Hoc/NAQaEEOGo/vFeSq0J0pbs1hnUjNNZTyjQ6NREqkY6JQzk8qUB7UoMCqDQUKDQybGmDDkb2RLeMG3hEbmXN33ST2pBQam6z8X0Xo7DYz0nX8vf28+o51e7S0h5+xdAL0iSSwjnHqyAgCAIDXPC17S1wqCo61GFaDhNZTNoTcHvI5+02R8VcNJh9oD+rYfJeRubCvaN7q3oPn7+/D0OrTrQq9j/eBK6PB3aPsEDHUTjltw+S6GwI1Eptr4XjHf2EF846dZa2mztkbouGHgQdoK7lehCvBwqLKKVOpKD3onOWuyuhOOIJwdqO47CvHXljVsp73GPJ/Z9p1qVWNZdp6C14xwK0jKFbsYalDuJFjvJ0Z0ZCXM25ub9R5ro2W1alCXR19V1817r695DVto1FvQ0ZfNNcRkV6hNNZRzGsHN3jajI+mTWkgDhhpcfkvG7SvJXNZ0+EYvHitM+3Yde3pKnDPN/uDwaDcVAlSpLPM2e9Ik2OxOlOk+oj1DIu+gXUstnzuGqlZYhyXN/j1K9Wuqfwx4+heNaAKDABelSSWEc5vOrPVkBAEAQBAEBptNmY8Uc0H1HA6lBXt6VeO7UWf3kSU6sqbzFlTaLkI7jqjY7A+OtcC42C+NGXg/f8A0Xqd6n86x3FfNY3N7zCOVR4jBcerY16Xzxa9PPgWo1oy+VmnqhtCq7pJvsfZ03R0h71IWd0b7M4rOT3QXcASpaVtUqfJFvwNZVFHi8E+z3O896jB4nwGC61vsOrLWo91eb/fEqzvILhqWtksLI8hV3vHE/25L0FrYUbf5Fr1vj+9xRq151OPAlK4QhAEAQBAEAQBAEAQGL2AihFQcwcQViUVJYksoym08oqLVcuuM/ldXyd9V5662Em963eOx8PB/wCy9TveVREH7DMTjGa8W08arlvZl5KWHD6r3LP8ikloy3gsMga0dbSgAoACBQZBemo2tWFOMd/gkuHUihOtByb3SBLc8lTo6NK4EuIw1VFFxK2w67qNwaw31v2LUbyGNckyx3O1pDnnTcMvdHLXzXSs9jUqLU6j3pfTy9yCrdylpHRfUs12SmEAQBAEAQBAEAQECx24vkc3DQA7O00NCeBquba33T3E4L5Vw+/4LFWjuU0+ZMlkDWlxyAJPACqv1JqEXJ8Es+RBGLk0kQ7A5srKvY0uBIPZFK5jPcQufZTp3lHfqRjnLT09+zBYrKVKWIt4N/2GL/Lb4BWf4Nt/9cfJEfT1P+zMm2VgyY0flC3ja0Y/LBLwRh1Zvi35m5TkYQHhKN4BpslqbI3SaeWscQq9tc07iG/Ten7xJKlOVN4kb1YIwgCAIAgCAIAgCAIAgCAIAgCAIAgCAIAgCAIAgIN72nQjoO87sjdtPhXnRc7al1/Ht21xei9/L6li2p789eCKy4n/AHtNWg7+pi4WwZf+5a/8X6ouXkcU/H3LG/JaREa3ED5nyBXZ2zW6O1a5ywvf6JlW0jvVM9RG6Pkgvafwu8aj5BUtgNxU4Psfn/olvsPda7UXK9EUAgCAIAgOZkkdDIdHAtJG4tOIB2ihC8VVq1LC7ludfg09UjrxjGtTWefqX9itTZG6Q4EawdhXrLW6hc01Uh/p9RzKtJ05brN6skYQBAEAQBAEAQBAEAQBAEAQBAEAQBAEAQBAEBzl7TacpGpvZHHNx8aDkvH7YrOtc9GuEdPHn+9h1rWG5Tz16m65Y6Sncw+bm/RWdi01G4l2R9X+CO7lmmu83dIMmD8RPl/cqxt/LpQX/l9mR2PGT7Dy6D94+nuj1Wux3mvUS6o/czdL+2u9lwvQlAIAgCAICi6QQ0c1+pwoeLcR5E+C8vt+hiUaq56Pw1X38jpWM8xceojWSV0ZD24jJw2j67FSsridq1VjrF8V+81yJqsFU+F8eR0kcgcA4GoIqCvZwnGcVKLymciUXF4ZktjAQBAEAQBAEAQBAEAQBAEAQBAEAQBAEAQGMjqAnYCfBaylupvqMpZeDlrICTpHPM8TifNeDoZqVHUl3+Z2qmIx3UWlxirpHfCPUn1C72xI5lUqdy8s+6KV48RjHvJl42TrG0rQg1HHKh3YrpX9mrqluZw1qu8r0KvRyyYXVYTGDpEFzqVpWgAyFTnmfFRbMsHawe88yfH7G9xXVVrHBE5dMrBAEAQBARrxs3WRluvMfEMR9OaqX1t/IoSp8+Xev3yJaFTo5qRz1jdm0rxts9XTkdWquaLC5bRovMRyNS3ccyOeJ5FdnY104zdtLhxX3X38yrd08xVReJdL0hzwgCAIAgCAIAgCAIAgCAIAgCAIAgCAIAgNNsaTG8DMtcBxINFDcRcqUox4tP0N6bSmm+tHLMloOPovARquMWkdtxyzobmg0YhXN3aPPLyovabKt3Rtop8Xq/H8YOTdT3qjxy0Jy6JXCAIAgCAIAgCAo73sRa7rWDA4upqPvcNvivNbXsJRn/IpLv8Af38+s6NrWUl0cvD2IFmcTIwjPTb4Vx8qrkWU5Suqco8cry5/TJZqpKnJPqZ1a94cUIAgCAIAgCAIAgCAIAgCAIAgCAIAgCAIAgKp1jj6+mjhTSpU00q7PkuS7G3d3vbvbz493AuKtPoePYWq6xTCAIAgCAIAgCAIAgNbLOwHSDGhxzIABPNRxo04yc1FJvnhZNnOTWG3g2KQ1CAIAgCAIAgCAIAgC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data:image/jpeg;base64,/9j/4AAQSkZJRgABAQAAAQABAAD/2wCEAAkGBxITEhUSExIWFRIUFhcVFxcVFRQUFxUUFBUWFhYXFxQYHCggGBslHBUUIjEhJSkrLy4vFx8zODQsNygtLiwBCgoKDg0OGxAQGywmICQsLCwvNDQsLCwsNCwsLCwsLCwsLywsLCwvLCwsLCwsLCwsLCwsLCwsLCwsLCwsLCwsLP/AABEIAMMBAgMBEQACEQEDEQH/xAAbAAEAAgMBAQAAAAAAAAAAAAAABAUCAwYBB//EAEMQAAEDAQQGBwUGBAQHAAAAAAEAAgMRBAUhMRJBUWFxgQYTIjKRobFCUnLB0RQjYoKS8DNDsuEWU6LSBxU0Y3PC8f/EABsBAQACAwEBAAAAAAAAAAAAAAADBAECBQYH/8QAOREAAgEDAQQIBgEEAgEFAAAAAAECAwQRIQUSMUETUWFxgZGx0SIyocHh8BQGI0LxM1JiFSRDU4L/2gAMAwEAAhEDEQA/APuKAIAgCAIAgCAIDwmmJyQFDeXS+yxYafWO2R0cP1Hs+atU7OrPljvKVXaFGGieX2e/A5q2/wDEKU4RRNaNrqvPyA81chs+P+TKM9p1H8kUvr7FPaOlVtf/ADnAbGhrfNoB81YjaUY8irK7ry4y9EQnW60uzlkcd73u9SpOjprkvIi36ktN5vxZNuq0W2J+nH1m8OB0XDYQcD+8lDV6CSxJosUYXUXvQT+uPqfRbivxs/Yc3q52irozs95p1t9FyqtHc1Tyus7NC433uyWJLivuuwt1AWSFeF7QQ/xZWtOytXHg0YnwUkKU5/KiGrcU6XzyS9fIqpOlQP8ACs8r97gImnm418lOrX/tJL6lZ3yfyQb+i+vsR3X9az3YYWfE97/6QFt0FJcW34Gn8q4fCMV4t/ZGH/NLcfas4/JJ/vWeiodT817GvTXXXHyfubWX5a296GKT/wAb3RnweD6rDoUnwbXhk2VzcLjFPuePX3Jll6UQkhsodA45daKNPCQVb5hRytZpZjr3exNC+pt4nmL7ffgXYKrFw9QBAEAQBAEAQBAEAQBAEAQBAEAQBAUfSHpPFZRo9+WmDActhcfZ9VZoWsquvBFO5vIUdOMur3PnV7X9aLSe27samNwaOWviarrUrenS4I4ta4qVvnenVy/e8hRWMlSuWCJRLSyXE5+Q5lVqlzGHEt0rOpU4LCLqy9HY29/tHwCpzvJv5dDo0tnUo/Nr6FnDZmNwa0DgFWlOUuLLsYRgsRWDbpgbAteJsUV73vES3qi4zsNY3sHddsr7QORGKvW9Covm+V8cnIvLujJpQeZrg1y9+4tZLXa5wNN3UMpi2I9s7ayHu8AtFClT4LL7eHkbOdeqvie6upcfPl4HtluuNmLWCpzccXHi44rEqspcWZhQjDgvck9QtN4k3TzqFneG6eGJMjBiWrJgwe0EUcAQcwRUHksp41RhpNYZpslpdYzpNJdZa9uM1JiB9uPXo7WraUVW0fzdfX3kUJu21WsOa6u1dnWjsWPBAINQRUEZEHIrntY0OsnlZRkhkIAgCAIAgCAIAgCAIAgCAIAgOX6ZdJfs46qP+M4VrnoNOv4jq8dlbtpbdI96XA519dul8EPmf0/J85ZC57i5xJJNSTiSTmSda62VFYRxVFvUt7FdtTQCpUFSqorLLNKhKbxFHUXdcDW4vxOxc6rcylojrUbOENZass5GACgwCrlwqrbeUUebsdgU1OjOfBENW4p0vmfuc7b+lDso2gbzifAK7TsV/kzm1dpv/BeZCY6STtSvcQchWgPIYLh7Z21CzzQtkt/m+O77v6Ln1HU2Rsmrf/3rlvo+S4b34+rJNnONGMc4jVG17iBvDK0Xjozva7clKT8WevlC1oJRajHwRPs9tIOjpPa4ey4ua4flditJV7yg9ZSXiyJ0beqsxUX4ItLPeTx7QPxAeoVmlty7hxe93r2wU6mzaL/xx3MsYLxae8KbxiPqF2Lfb9KelVbv1Xv6nPq7Nkvkefo/YnNDXCoII3LuU6sakd6DyjnzpuLxJYZi6FSZI3E0PhWyZq4kaSNbpkbRqIrgcQcCNoKyak/odKeoMZNepkfEPhFHN8nAclHdL497rWSWwf8AbcP+ra9voXqrF0IAgCAIAgCAIAgPCUBCivaJxpUjYXCgPPVzoudS2ra1J7il56J/vaWJWtSKzgnLolcIAgCA+X9JojJbZjsLR4Mau1bPdox/eZ566+K4n4eiN133dXcNqjrV1HvJ7e1dTV6L94HT3fZmsGAXOnNyeWdeEIwWIo9t96MjG07As06Up8DWrXhSWZM5e8r4e7XQbl0aVtGPHU5Fe+qT0jovqc1arRVXYxOe2S7gueS0Fzms0hGNIitNLHutJ9o47MswqW0q9SlQl0Pztae/h6lzZ9vGtWSqfIuPt48+wuI7J10jYWGj3O0SCCHRtAq4uYcQQMgdZG1fMLWzq1rjo6ieeLzx7T6NUu40aO9HwO/sNiZCwRxt0WjxJ1knWTtXt6dONOKjFYSPK1KkqknKT1MbwsEczdGRgcNRyc07WuGLTwWKtGFWO7NZRmlWnTlvReDib0sElmeGuOlG7uSZV16LqYB9ORzGsDx20dmu2lvR1i/3B6ayvI3Cw/mMrNaFymixUplhZ7QQatND5HiNasW93Vt5b1N4/eZTq0YzWJLJcWS3B2Bwd5Hh9F67Z+1qdz8EtJfR93t6nGuLOVP4o6r6rvJLmrsFFoizsW6ZHJEB2akREyX0OHZndqdaH04NaxvqCtLrjFdiN7HhOXXJ/RJfY6BVS8EAQBAEAQBAEAQGErKtI2gjxC1nHei49ZmLw0zmGsx0XChyIOorwSpbs3TqLDOy5aZiTbFbXRdl1THqOZb9Ru/+LsWW0J2z6OtrDk+a/HoVqtFVPijx9S8a4EVBqDkRrXpk01lHPaxoz1ZMBAcJaLJpWy01yD2n9UbSF0HV3KMcfupy4W6qXNRy4Jr0RZwxgbgFTbydRLBDt15eyzmVZpUM6yKNxeKHww4lPO/WVdiuSOTNtvLKO3WhWIIhkyDZoHSPDGglziAANZJoApJSUVlmiTbwuLPsdwXU2zQtjGJzcfeeczw1DcAvP1qrqT3mejt6KowUV495O6lulp6I0qaOlQV0SakVzpUDDcocLOSxl4wZ0WTGDEhZNGiNeFiZNG6J47LhzBzDhsINCOC0q041IOEuDNqVSVOSlHij5/FG5jnRv77HFrt5GsbiKEbiF4G7oOhVdN8j2FOqqtNTXMnxlVCOSJEciypNMilEt7DbK9lxx1HbuO9eu2TtXpcUar15Pr7H2+vfx413abvxw4c1+8iTOF6JHMkUl6Wjq2OdmcmjWXHBoHNWKcd54Klae5Fv9ydFcNh6mCOM94CrvjcdJ3mSqtae/NyLttS6Kkovjz7+ZPUROamWlhcWhwLhqBFd6hhcUpzcIyTa5Z1N3TmlvNaG1TGhjJIGgkmgGZK1nOMIuUnhIzGLk8IqLRfDiaRtw2uBx/Lq5+C8/cbcbe7bxz2v29/IvQs0lmbM7uvNznBjwKmtCMMQCaEcAcVJs7a8q1RUqq1fBrz4Gte2UY70S2XeKQQBAEBEt9gbIK5PGTh6HaFRvbCndR10lyf7xRPRrypvsKaZj48Ht7PvDFvjq5rzda3uLbSrHMetar8eJfjKFTWD1M7tvDQNK1jPPR3jdtHPjLs3afQy6Ob+B/T8f7Nbi331lcfU6BpriMivWJprKOW1g9WQcta2aNukH+bCx/NhLD5UVp60E+pteepTh8N1JdcU/LK9iDeVrqdBuWsqShSz8TNLu53fgjx5laTRXDlFZb7TRSwiRyZRyvqVOiJnf/8AD24tEfaXjE1EddmTn88hz2rl31fL6NeJ1Nn2/wD8svD3O3XOOsVrL/sxm6gSjrK6NKOppe7pUpXdVSuhUUd/GhjfjnGTmp+nhbaRGWMERl6kVP3hJJFQK7jhTdWqsO2gorMviaz2EfSvPDQ7cqkSswWSLmcV0gjAtj6e1HG48e2z0Y1eR29FKun1o9HsuTdBrtPAzBcEt72pjksGeJJhet4ywyGaLez2jSbQ94Z7xtXudk3/APJp7svmXHt7ff8AJwbyh0byuD/cEK5rP9pm68/wISRFsklGBf8AC3Ib+C7lWXRw3Ob49i6jk0IdNU6T/GPDtfX3LkdUqR0yqve1mvVMzI7R2A6hvPpxXD2tfSh/YpfM+L6l7v08C7a0U/7kuHIrrJGRKwNxIIy1DJ3KhK4lhTlG8gqeuHr3c/oW6sk6UnL96joppmsaXONAF7OrVhSg5zeEjkwg5PCOftVpMrqnBoyb8ztPp6+Pu72V5PV4guC+77fT6nUp0lSWmrMWPJOhG0k7v3hxUVJzm+joRy/3yNmkvimy1u27tA6b8X6qZNr6nevRbN2Z/HfSVHmX0X71/ro3Fxv/AAx4FiuuVQgCAICHa7yZGaGpdsbjTjXBc+62lQtnuyeX1Lj7E9K3nUWVwNDL6jOYc3iK/wBJJVanty2k8SzHvXtkkdlUXDD/AHtJHUQyjSo128Ur4jEK86Nrcx3sRkuvT1It+rTeMtEiCIMaGtwAyxJ8yp6VKNKChDgiOUnJ5ZmpDU5TphKGzWctP3lJQR/2yBnzpTmrttDehJPhp5nOvKnR1YSXHXy/3gonOVxI5reXlkK1WigUkYkbZRWqapViKwRNlh0VuY2mYNNdBvaedjdgO05DmdShua3RQzz5EtvQdae7y5935Pr0bA0BoFAAAAMgBgAFwm86s9EkksIyCwbI4P8AwBJ9sim+00gheZAwCjnEmtHGmOQxrqqAFbncKSzrnGOwjVPGn+zppejFjdO20us7DOwlzXmp0XHNwGQO+meKgdWTjutkm6s5LcqMyzW8gAkkAAVJOAAGZJWc4NN3LOEfP100kw7riAz4GgNaeeLvzLwu1blV7huPBaHpbWl0NBRfHiTxHgufgxvakaVi0Jos8jchmSJT4w9pa6uicHaJLSW6xUbV0LC8na141Y8vT9+pQureNam6cuDOsszGhjQwAMAGiBgA2mFF7pVOkW+nnOpyFBQ+FLGNBapwxpcdWracgOZUVxXjQpupLgv3Hib04OclFHP2dkkhJaKuccXZNHP5Cq8lQo3F3JzitZPVvh+8tMnUnKFNJN6LlzLuwWJsY2uObtu4bAvTWVjC1jhat8X1/jsOdWrOo+wrrxbJM/Ra06LTTHsiuRdU57MK+a5G0adze1ejpxe7Hr0Wevt6ljP1LVB06McyerM7NcmuR1dzcB+rM8qLe22DCOtaWexaLz4+hipev/Bfv73lpDA1go1oA3fPau7So06Ud2CSRSlOU3mTNikNQgCAIAgKu3XVpOL2uoTmCKgmgGGzLeuLfbIVep0sJYk+PNfj6lyjdbkd2S0Ikthl1xh29rh86LnVdmXOPigpdzX3wTxr0+UseBGjgmY6oY9p2gE+NK1HFVKVtfW896nCS+vnjJNKpSnHDaZe2C0PeCHsLSKY0IDuAOK9TZXFWrH+7Bxa8n3c/wB4nMrU4xfwvJInmaxpe4gNaCSTkAMSVeSbeEQSkopt8EfN7VbjNK+d2GlgwH2Yx3RxOZ4rsQp7kVFfrPOVKrqzc3z4dxFnnopVEjbKa12mqmjEjbIkbC40Sc404uUnhLViMZTkoxWW9Eu07Hoxb/sju0CYngCSlSWkV0XgawKkEDGlDqofAvb/AE13Jz0g9I9mOb7+flyPd0th9BapR1nxl2vq8OC/J9Cgma9oexwc12Ic0ggjcQu1GSkso5sotPDM1kwc1f3SxkfYgLZJMi7ONnEjvO/CDxpkeXe7ThQW7DWXodKz2fOs8y0icjPa5ZDWSR7zvcQ3kwUaOQXm6t9XqPLm/Q9FTsaFNYUUZ2G1zNJ6qWRgGGDiW119l1W4cNqzC/uKXCb8dSGpaW83rFE2R082Esr5G+6dFrTxawAO51WlfaVxVjuylp5EUbahSeYrUsrLZ6KikR1KmSFed6mORrNEnS1qZU96LeTSKJeYqq7JFozQQtSVEmzvW0WQzR0VyTVaW+6cOBxHnVew2Lcb9FwfGPo/1nJu4YkpdZOnga8UcKgGtDt+a6tWjCqt2ayuJWjOUHmLMwFIlg1PUAQBAEAQBAEAQBAEAQBAEBwXSu/hM7qYz9y09tw/mOGQH4QfErqWtvuLelx9Dh3t10r3IfKuPb+Dn5bSriiUcldaLRVSKJq2Q8ytzVsuLusmjic/ReA/qTbPTN2tF/CvmfW+ruXPrfdr7j+ntjukldVl8T+VdS632v6Lv0to4arx7Z6eU8HsVncwkxuewnE6D3Mqd4aaHmrFG8rUvkk0QVIUanzxTFoikkwkkkeNj3vc39JNPJSVL+4qLEpsxCjbw1jFGIu+opTDKiq774k7rLGDEXRJl1pDfhGlTZp/OlVv0keO7r9PIglVfDJZ2W7w0AAUAyUbbk8silVxoiayCizghc8lFPfrmziLRwrSqnjRzDeyZwjfet5ta9gLKl2ui0jByTaEVgtIzVqhD0ZGlC0Jos9hKyhNF1c8lJB+IEfMehXb2LV3bjd6019/sc66jmm+wv1685YQBAEAQBAEAQBAEAQBAEBqtNpZG0ve4NaMyTQLaMXJ4RrOcYLek8I+d9KemJlrFDVsWTnZOfu/C3dmddMl1baz3PinxOHdXzq/DDSP1f4OWNpKvbpQya3TFZwDEAlG1FZY1bwizsVipic9i8Ntv+olNOhavTg5faPv5dZ7TYv9PODVe6WvFR6u2Xb1Llz14W0ES8U2esnIn2ctrSuKxhlOo2WTYAtlErOoe/Zws7pjpGZCALO6Y32ZCJZ3TXeZmGrODXJ7RAV1thY06ZbWmsCpHLMrXXgiaLyiO+2Wd+JfGafibh54Jia0wzZLBMgma4dnEbdR4HWteGjNWjVOFoyWBqjzWEby4FpYnUcw/ib60+av2M92vB9q9SnVWYtdjOoXvDihAEAQBAEAQBAEAQBAR7dbY4WGSRwa0azt2ADEncFtCEpvEUaVKsacd6bwjm7Z0sldhZ7O7c+WjRxDK4+IVyNrFfPLyOfO+nL/AIoPven0Oetl3Wu0nSllB2Ak0HBoFArUKtKksRRRnRr1nmbNTOhrz/Mb4O+i2d6uoKxn1o2/4HfTCVtd4cFr/OXUbf8Ap8/+yIFo6OOjcWucCRTKpzFddFxdof1NC1m6cabb70l92dSz/p2pXipyqJLsWX9jZBYw3Ic15DaG2rq90qSxHqWi8eb8T1lhsm1svigsy63q/wAeGCbDZlyGy/KqSYnMro1FVjdfErykyPNdRMrX6dKatqnhUxHGCKUsnRtwCwVeZ61wKJ5MNYPVkwEAQBAabQRRRzZJBPJXxWVjnaWiK1zoK4b1qpS4ZJ5Swix6sBbYwQbzZDnUbJ4GmPNYJHwLCDVxHqFat/8Akj3oqzOsX0E4YQBAEAQBAEAQBAEAQHLdLXVnszdQEr/zANa08tIq7baQk+5HOvHmrCPe/RfcgsbUrcjRPgiUbZLFEyNi0bJEiUwLRkiKG+oayne1p9QvF7eji6z1pff2PQ7Nn/YS6mytEK4mTouZMhjREE5FO+4H9f1gdhWtFa6b4N3BpvIk3hdcjpGvDyAMxtWkZqMWmjCkibbrX1cZJzAwHvOODQN5NAo0t5qIUeZKsLaNAJqQAPALMddTSoSVuRBAEB44rDMpFdbJtneJo3ifpieAKh+ZliKwiVZYqADYt4rmRzZtkW0jWJAnULLMDVHmsG8uBZ2QVLRtc0eYV2zjvVoLtXqVKrwm+xnUr3xxAgCAIAgCAIAgCAIAgOZ6YR0fZ5vZDnRO3daBok82+auWrypR8fI596sShPvXn+URo2rZmiJsRUbJUSYytWbokNWhuVt7sxadxHzHzXmf6ipfJU71919zrbOnpKPcyqe1eVOsmZwuWyNZomsKlRXZjOwkYGnh80aEXgrTdNXB73OeR3dKlG8GtAFd5qVjLxhLBMqiRt03M1EjdiRy1+vFRpmXiRJhtYcKg1G0LffxoyJ0zeJAtt5Gm6x1gTeQ3WRbZamtaSSA0YknILRtyeESQhjVkWwRl7uscCBkxpzDTm4jU47NQ5rOEvhXibSlgtQFuQGqUrSTN4ohSlRFmJjEFlGZFxdMdZG7qu8BQeZC6+x6e/cx7Mv98ShcyxTfkdEvZnJCAIAgCAIAgCAIAgCAj3hY2TRuieOy8UO0awRvBoeS3hNwkpIjq041IOEuDOQa98L+onwf7D8myt1EHU7aFeaU1vw4dXUcxOVOXR1OPJ8n+etFgwqJk6JEb1q0bpkqN6jaJEzXb49JhpmO0OX9qrnbUt+mtpJcVqvD8ZLdnU3KqzwenmUkgXgGd+LNbSiN2SoXrdMgkiQCpCI9WTBhLGCtJRTN4yaKx9lDiS0lrvebhWmGIODuYWiytOJPk1uFobqjeOLoz6OB8lnEH1r6+wyYGS0nARMbvdIT5BuKzuU+t+X5MZRtgutxcHyu03DECmixp2hus7yTyWc6YisephzRbMZRZSwQt5PXFZZhEWZ6ikyeCIbitCdG6Bq2RpNnQXFDg5+3sjgM/P0XqthUMQlVfPRff97DlXk+EfEtl3yiePNASBU0y27liTaTaMriVRvmlaxkEZjSxB3ii4c9uRg3GdNpruLis88JGUd+RnNrxyB9Ct6e3beXFSXh7NmJWU1zRKhvGJ2TwDsdVp8Dmr1LaFtV0jNZ7dH5PBDK3qR4r7kpXCEIAgCAIAgCA0WyxxytLJGB7TqPqNh3raE5QeYs0qU41I7s1lFDL0dlj/6eardUc1XAbhIO0BxqrSuIy+deK9ik7SpD/ilp1P34+pGc60s79led8TmyA8sD5LbFOXCXnoRt1o/NTfg0/Zngvpje+yVnxQyD5LPQN8Gn4ofyYrimv/y/Y2DpHZtclOLXj/1Wv8ap1ehn+ZR6/Uix2iN9ercHNBwzG+mPFfPdr2ErS4cWsJ6ru/HA9RZXcLikpxeeT7/yYvC5JfTPY3rZMxJEyN6kTK8kbQtjQ8eMEYXEpLQyaNxdG0PacS0nRIO1ppSh2fVardektC0mmjZDaJnZsDRvdpHwAA81h7q4PJjdRaxDBbIglxM1saAlYMmmV60kySKIUr1EyxFGtoQ2ehOs8RNAMyaDiVYo0pVJqEeLK85Jas6qzwhjQ0ZAU+pXvqFJUaapx5HEnNzk5M2KU0CAj2uxskHaGOojAjn8lVurOlcxxUXjzX75EtOtKm9CitN3SR495u1o9W6vNeXudlV7Z70PiXZx8V7ZOlTuYVNHozU2Zru8OapqtTnpNG7hKPAyhtDoj2Hdn3T3fDVxCmo3lW0l/blmPVy/HgYnTjVXxLX6nR2aYPaHDWMtm0L2dCsq1ONRc1k5NSDhJxZtUpoEAQBAEAQBAEAQBAQ70sfWMw7zcW/Mc1z9o2auaWF8y4e3iWLat0cteD4nLvH72HYvDSi4vDOymaCtSQ3RSrZM0lElskUiZA4mwOW2TTAICDUaITQzliqGDwuWMmcGp8i1cjdRIssijbJoxNCwSkiGNbJEU5HQXNZKfeHX3eG3mvV7GsdyPTT4vh3dfj6d5y7utn4F4lqu8UQgIt4yvazSZTA1NQT2deXjwBVO+q1qVLfpJNrj3cyajGEpbsv1kaz3ywmjxonbWrfHVzVG223RqPdqfC/p5+5NOzmlmOvqWQK7SeSmRbXYYnYuAB94HRPMjPmqVzY21b4qsV38H5+5PTrVI6Rf3I4uSOtdJ5GyrfUCvmqS2Fbb2cyx1Z09M/Uld7UxjCLGNgAAAoBgBuXYhGMIqMVhIqNtvLMlsYCAIAgCA1Wi0sYKucB6ngMyoa1xSorNSSRvCnKfyorZr5rgxvN3+0Y+JC4tfb0VpRjnten04+hbjZ85vyJN1ukcC97qg00RQDDbwKvbOncVYurWej4LHLr8SG4UIvdiuHEnLpFcIAgKi+LtrWRg7XtN97eN/quDtbZnS/3aS+Lmuv8APqX7W5x8E+HL96jn3tXkmsHUTNJQkM2SrOTVxNzZ1neI3TNgnWd416Mdem8Nw8M6bw3DB0yxvGyganyLUkUTXmhtwN0UaykRykW913fp9pw7A/1H6LvbL2Y6r6Sovh9fwULm43PhXH0/J0C9YcsIAgCA5q87H1b6gdg5bvw/TdwXjNqWP8arvxXwP6dnt+Dr29bpI4fH91M7LaHR4sxZraflsKktbydst6GsOa9ur0NalJVNJcesuKMnj2tPi0j0IXo/7N7Q64v980UPjoT7UUdpjfCdEEt2FpIDhtplXcvL3MLmwluxk0uWOHlwydGnKFZZaN9lviQd4B4/S76HyVq125WWlWO93aP29COpZw/xeC0sl4MkwBo73XYHlqPJd222hQuNIvXqej/PgUqlvOnq+BLV0hCAwlkDQXONAMyVpUqRpxcpPCRmMXJ4RSWy+HOwj7I2+0eA1fvJeZvNuSk923WF18/Bcv3gdKlZxWs9fQr3Ru7xzOs4k8yuNONSfxzfmWk4rREq6rvMh0nfwx/qOwbtp5LpbK2Y68ukqfIvr+P9EFzcKC3Y8fQ6QL2ByQgCAIAgKu8rqD6uZQP1jU76HeuNtDZMa/x09JfR/nt8y7b3bh8M+Hoc/NAQaEEOGo/vFeSq0J0pbs1hnUjNNZTyjQ6NREqkY6JQzk8qUB7UoMCqDQUKDQybGmDDkb2RLeMG3hEbmXN33ST2pBQam6z8X0Xo7DYz0nX8vf28+o51e7S0h5+xdAL0iSSwjnHqyAgCAIDXPC17S1wqCo61GFaDhNZTNoTcHvI5+02R8VcNJh9oD+rYfJeRubCvaN7q3oPn7+/D0OrTrQq9j/eBK6PB3aPsEDHUTjltw+S6GwI1Eptr4XjHf2EF846dZa2mztkbouGHgQdoK7lehCvBwqLKKVOpKD3onOWuyuhOOIJwdqO47CvHXljVsp73GPJ/Z9p1qVWNZdp6C14xwK0jKFbsYalDuJFjvJ0Z0ZCXM25ub9R5ro2W1alCXR19V1817r695DVto1FvQ0ZfNNcRkV6hNNZRzGsHN3jajI+mTWkgDhhpcfkvG7SvJXNZ0+EYvHitM+3Yde3pKnDPN/uDwaDcVAlSpLPM2e9Ik2OxOlOk+oj1DIu+gXUstnzuGqlZYhyXN/j1K9Wuqfwx4+heNaAKDABelSSWEc5vOrPVkBAEAQBAEBptNmY8Uc0H1HA6lBXt6VeO7UWf3kSU6sqbzFlTaLkI7jqjY7A+OtcC42C+NGXg/f8A0Xqd6n86x3FfNY3N7zCOVR4jBcerY16Xzxa9PPgWo1oy+VmnqhtCq7pJvsfZ03R0h71IWd0b7M4rOT3QXcASpaVtUqfJFvwNZVFHi8E+z3O896jB4nwGC61vsOrLWo91eb/fEqzvILhqWtksLI8hV3vHE/25L0FrYUbf5Fr1vj+9xRq151OPAlK4QhAEAQBAEAQBAEAQGL2AihFQcwcQViUVJYksoym08oqLVcuuM/ldXyd9V5662Em963eOx8PB/wCy9TveVREH7DMTjGa8W08arlvZl5KWHD6r3LP8ikloy3gsMga0dbSgAoACBQZBemo2tWFOMd/gkuHUihOtByb3SBLc8lTo6NK4EuIw1VFFxK2w67qNwaw31v2LUbyGNckyx3O1pDnnTcMvdHLXzXSs9jUqLU6j3pfTy9yCrdylpHRfUs12SmEAQBAEAQBAEAQECx24vkc3DQA7O00NCeBquba33T3E4L5Vw+/4LFWjuU0+ZMlkDWlxyAJPACqv1JqEXJ8Es+RBGLk0kQ7A5srKvY0uBIPZFK5jPcQufZTp3lHfqRjnLT09+zBYrKVKWIt4N/2GL/Lb4BWf4Nt/9cfJEfT1P+zMm2VgyY0flC3ja0Y/LBLwRh1Zvi35m5TkYQHhKN4BpslqbI3SaeWscQq9tc07iG/Ten7xJKlOVN4kb1YIwgCAIAgCAIAgCAIAgCAIAgCAIAgCAIAgCAIAgIN72nQjoO87sjdtPhXnRc7al1/Ht21xei9/L6li2p789eCKy4n/AHtNWg7+pi4WwZf+5a/8X6ouXkcU/H3LG/JaREa3ED5nyBXZ2zW6O1a5ywvf6JlW0jvVM9RG6Pkgvafwu8aj5BUtgNxU4Psfn/olvsPda7UXK9EUAgCAIAgOZkkdDIdHAtJG4tOIB2ihC8VVq1LC7ludfg09UjrxjGtTWefqX9itTZG6Q4EawdhXrLW6hc01Uh/p9RzKtJ05brN6skYQBAEAQBAEAQBAEAQBAEAQBAEAQBAEAQBAEBzl7TacpGpvZHHNx8aDkvH7YrOtc9GuEdPHn+9h1rWG5Tz16m65Y6Sncw+bm/RWdi01G4l2R9X+CO7lmmu83dIMmD8RPl/cqxt/LpQX/l9mR2PGT7Dy6D94+nuj1Wux3mvUS6o/czdL+2u9lwvQlAIAgCAICi6QQ0c1+pwoeLcR5E+C8vt+hiUaq56Pw1X38jpWM8xceojWSV0ZD24jJw2j67FSsridq1VjrF8V+81yJqsFU+F8eR0kcgcA4GoIqCvZwnGcVKLymciUXF4ZktjAQBAEAQBAEAQBAEAQBAEAQBAEAQBAEAQGMjqAnYCfBaylupvqMpZeDlrICTpHPM8TifNeDoZqVHUl3+Z2qmIx3UWlxirpHfCPUn1C72xI5lUqdy8s+6KV48RjHvJl42TrG0rQg1HHKh3YrpX9mrqluZw1qu8r0KvRyyYXVYTGDpEFzqVpWgAyFTnmfFRbMsHawe88yfH7G9xXVVrHBE5dMrBAEAQBARrxs3WRluvMfEMR9OaqX1t/IoSp8+Xev3yJaFTo5qRz1jdm0rxts9XTkdWquaLC5bRovMRyNS3ccyOeJ5FdnY104zdtLhxX3X38yrd08xVReJdL0hzwgCAIAgCAIAgCAIAgCAIAgCAIAgCAIAgNNsaTG8DMtcBxINFDcRcqUox4tP0N6bSmm+tHLMloOPovARquMWkdtxyzobmg0YhXN3aPPLyovabKt3Rtop8Xq/H8YOTdT3qjxy0Jy6JXCAIAgCAIAgCAo73sRa7rWDA4upqPvcNvivNbXsJRn/IpLv8Af38+s6NrWUl0cvD2IFmcTIwjPTb4Vx8qrkWU5Suqco8cry5/TJZqpKnJPqZ1a94cUIAgCAIAgCAIAgCAIAgCAIAgCAIAgCAIAgKp1jj6+mjhTSpU00q7PkuS7G3d3vbvbz493AuKtPoePYWq6xTCAIAgCAIAgCAIAgNbLOwHSDGhxzIABPNRxo04yc1FJvnhZNnOTWG3g2KQ1CAIAgCAIAgCAIAgCA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07604" y="1844824"/>
            <a:ext cx="71287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7030A0"/>
                </a:solidFill>
              </a:rPr>
              <a:t>Основным естественным источником освещения земной по­верхности является Солнце, которое излучает различные элект­ромагнитные волны — от ультрафиолетовых до радиоволн. </a:t>
            </a:r>
            <a:endParaRPr lang="ru-RU" sz="2800" b="1" i="1" dirty="0" smtClean="0">
              <a:solidFill>
                <a:srgbClr val="7030A0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7030A0"/>
                </a:solidFill>
              </a:rPr>
              <a:t>Основ­ная </a:t>
            </a:r>
            <a:r>
              <a:rPr lang="ru-RU" sz="2800" b="1" i="1" dirty="0">
                <a:solidFill>
                  <a:srgbClr val="7030A0"/>
                </a:solidFill>
              </a:rPr>
              <a:t>энергия приходится на излучение с длинами волн 0,3 — 3 мкм, причем максимум энергии — на волны длиной около 0,5 мкм</a:t>
            </a:r>
          </a:p>
        </p:txBody>
      </p:sp>
    </p:spTree>
    <p:extLst>
      <p:ext uri="{BB962C8B-B14F-4D97-AF65-F5344CB8AC3E}">
        <p14:creationId xmlns:p14="http://schemas.microsoft.com/office/powerpoint/2010/main" val="107970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pedsovet.su/_ld/294/656400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62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6" descr="http://antalpiti.ru/files/99604/solnyshko_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12738"/>
            <a:ext cx="2520279" cy="1909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03060" y="1556792"/>
            <a:ext cx="712705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>
                <a:solidFill>
                  <a:srgbClr val="7030A0"/>
                </a:solidFill>
              </a:rPr>
              <a:t>Для аэрокосмического изучения объектов суши наибольший </a:t>
            </a:r>
            <a:endParaRPr lang="ru-RU" sz="3600" b="1" i="1" dirty="0" smtClean="0">
              <a:solidFill>
                <a:srgbClr val="7030A0"/>
              </a:solidFill>
            </a:endParaRPr>
          </a:p>
          <a:p>
            <a:pPr algn="ctr"/>
            <a:r>
              <a:rPr lang="ru-RU" sz="3600" b="1" i="1" dirty="0" smtClean="0">
                <a:solidFill>
                  <a:srgbClr val="7030A0"/>
                </a:solidFill>
              </a:rPr>
              <a:t>ин­терес </a:t>
            </a:r>
            <a:r>
              <a:rPr lang="ru-RU" sz="3600" b="1" i="1" dirty="0">
                <a:solidFill>
                  <a:srgbClr val="7030A0"/>
                </a:solidFill>
              </a:rPr>
              <a:t>представляет отраженное излучение, определяющее их </a:t>
            </a:r>
            <a:endParaRPr lang="ru-RU" sz="3600" b="1" i="1" dirty="0" smtClean="0">
              <a:solidFill>
                <a:srgbClr val="7030A0"/>
              </a:solidFill>
            </a:endParaRPr>
          </a:p>
          <a:p>
            <a:pPr algn="ctr"/>
            <a:r>
              <a:rPr lang="ru-RU" sz="3600" b="1" i="1" dirty="0" smtClean="0">
                <a:solidFill>
                  <a:srgbClr val="C00000"/>
                </a:solidFill>
              </a:rPr>
              <a:t>оп­тические характеристики: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65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pedsovet.su/_ld/294/656400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62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556792"/>
            <a:ext cx="8075240" cy="4032448"/>
          </a:xfrm>
        </p:spPr>
        <p:txBody>
          <a:bodyPr>
            <a:normAutofit/>
          </a:bodyPr>
          <a:lstStyle/>
          <a:p>
            <a:pPr algn="ctr">
              <a:buFontTx/>
              <a:buChar char="-"/>
            </a:pPr>
            <a:r>
              <a:rPr lang="ru-RU" b="1" i="1" dirty="0">
                <a:solidFill>
                  <a:srgbClr val="C00000"/>
                </a:solidFill>
              </a:rPr>
              <a:t>я</a:t>
            </a:r>
            <a:r>
              <a:rPr lang="ru-RU" b="1" i="1" dirty="0" smtClean="0">
                <a:solidFill>
                  <a:srgbClr val="C00000"/>
                </a:solidFill>
              </a:rPr>
              <a:t>ркость</a:t>
            </a:r>
            <a:r>
              <a:rPr lang="ru-RU" b="1" i="1" dirty="0" smtClean="0">
                <a:solidFill>
                  <a:srgbClr val="7030A0"/>
                </a:solidFill>
              </a:rPr>
              <a:t> – характеризуется световым потоком излучаемого и отражающего объекта;</a:t>
            </a:r>
          </a:p>
          <a:p>
            <a:pPr algn="ctr">
              <a:buFontTx/>
              <a:buChar char="-"/>
            </a:pPr>
            <a:r>
              <a:rPr lang="ru-RU" b="1" i="1" dirty="0">
                <a:solidFill>
                  <a:srgbClr val="C00000"/>
                </a:solidFill>
              </a:rPr>
              <a:t>а</a:t>
            </a:r>
            <a:r>
              <a:rPr lang="ru-RU" b="1" i="1" dirty="0" smtClean="0">
                <a:solidFill>
                  <a:srgbClr val="C00000"/>
                </a:solidFill>
              </a:rPr>
              <a:t>льбедо</a:t>
            </a:r>
            <a:r>
              <a:rPr lang="ru-RU" b="1" i="1" dirty="0" smtClean="0">
                <a:solidFill>
                  <a:srgbClr val="7030A0"/>
                </a:solidFill>
              </a:rPr>
              <a:t> – характеризуется потоком радиации, отражающейся от поверхности и потоком падающим на нее</a:t>
            </a:r>
          </a:p>
          <a:p>
            <a:pPr marL="0" indent="0" algn="ctr">
              <a:buNone/>
            </a:pPr>
            <a:r>
              <a:rPr lang="ru-RU" b="1" i="1" dirty="0">
                <a:solidFill>
                  <a:srgbClr val="7030A0"/>
                </a:solidFill>
              </a:rPr>
              <a:t>Для объектов зем­ной поверхности наиболее важны коэффициенты интегральной и спектральной яркости, </a:t>
            </a:r>
            <a:endParaRPr lang="ru-RU" b="1" i="1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ru-RU" b="1" i="1" dirty="0" err="1" smtClean="0">
                <a:solidFill>
                  <a:srgbClr val="7030A0"/>
                </a:solidFill>
              </a:rPr>
              <a:t>яркостный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>
                <a:solidFill>
                  <a:srgbClr val="7030A0"/>
                </a:solidFill>
              </a:rPr>
              <a:t>контраст и индикатриса </a:t>
            </a:r>
            <a:r>
              <a:rPr lang="ru-RU" b="1" i="1" dirty="0" smtClean="0">
                <a:solidFill>
                  <a:srgbClr val="7030A0"/>
                </a:solidFill>
              </a:rPr>
              <a:t>отра­жения</a:t>
            </a:r>
            <a:endParaRPr lang="ru-RU" b="1" i="1" dirty="0">
              <a:solidFill>
                <a:srgbClr val="7030A0"/>
              </a:solidFill>
            </a:endParaRPr>
          </a:p>
          <a:p>
            <a:pPr algn="ctr">
              <a:buFontTx/>
              <a:buChar char="-"/>
            </a:pPr>
            <a:endParaRPr lang="ru-RU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33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1560" y="332656"/>
            <a:ext cx="777686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778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Коэффициент интегральной {ахроматической) яркости </a:t>
            </a:r>
            <a:r>
              <a:rPr lang="ru-RU" sz="2800" b="1" i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3600" b="1" i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r </a:t>
            </a:r>
            <a:r>
              <a:rPr lang="ru-RU" sz="2800" b="1" i="1" dirty="0" smtClean="0">
                <a:solidFill>
                  <a:srgbClr val="7030A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ха­рактеризует </a:t>
            </a:r>
            <a:r>
              <a:rPr lang="ru-RU" sz="2800" b="1" i="1" dirty="0">
                <a:solidFill>
                  <a:srgbClr val="7030A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относительную величину отраженного потока </a:t>
            </a:r>
            <a:r>
              <a:rPr lang="ru-RU" sz="2800" b="1" i="1" dirty="0" smtClean="0">
                <a:solidFill>
                  <a:srgbClr val="7030A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излу</a:t>
            </a:r>
            <a:r>
              <a:rPr lang="ru-RU" sz="2800" b="1" i="1" dirty="0" smtClean="0">
                <a:solidFill>
                  <a:srgbClr val="7030A0"/>
                </a:solidFill>
                <a:latin typeface="Calibri" pitchFamily="34" charset="0"/>
                <a:ea typeface="Courier New" pitchFamily="49" charset="0"/>
                <a:cs typeface="Calibri" pitchFamily="34" charset="0"/>
              </a:rPr>
              <a:t>чения </a:t>
            </a:r>
            <a:r>
              <a:rPr lang="ru-RU" sz="2800" b="1" i="1" dirty="0">
                <a:solidFill>
                  <a:srgbClr val="7030A0"/>
                </a:solidFill>
                <a:latin typeface="Calibri" pitchFamily="34" charset="0"/>
                <a:ea typeface="Courier New" pitchFamily="49" charset="0"/>
                <a:cs typeface="Calibri" pitchFamily="34" charset="0"/>
              </a:rPr>
              <a:t>в заданном направлении по сравнению с освещающим по­током</a:t>
            </a:r>
            <a:r>
              <a:rPr lang="ru-RU" sz="28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05" y="2852936"/>
            <a:ext cx="7463974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700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76672"/>
            <a:ext cx="777686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Яркостный</a:t>
            </a:r>
            <a:r>
              <a:rPr lang="ru-RU" sz="36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контраст </a:t>
            </a:r>
            <a:r>
              <a:rPr lang="ru-RU" sz="36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применяется для характеристики </a:t>
            </a:r>
            <a:r>
              <a:rPr lang="ru-RU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яркостных </a:t>
            </a:r>
            <a:r>
              <a:rPr lang="ru-RU" sz="36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различий двух объектов </a:t>
            </a:r>
            <a:endParaRPr lang="ru-RU" sz="3600" b="1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ru-RU" sz="36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или смежных деталей одного </a:t>
            </a:r>
            <a:r>
              <a:rPr lang="ru-RU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объе</a:t>
            </a:r>
            <a:r>
              <a:rPr lang="ru-RU" sz="36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к</a:t>
            </a:r>
            <a:r>
              <a:rPr lang="ru-RU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та). </a:t>
            </a:r>
            <a:endParaRPr lang="en-US" sz="3600" b="1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Применяют </a:t>
            </a:r>
            <a:r>
              <a:rPr lang="ru-RU" sz="36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несколько </a:t>
            </a:r>
            <a:endParaRPr lang="ru-RU" sz="3600" b="1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взаимо­связанных </a:t>
            </a:r>
            <a:r>
              <a:rPr lang="ru-RU" sz="36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выражений для контраста. Среди них наиболее употре­бительны </a:t>
            </a:r>
            <a:r>
              <a:rPr lang="ru-RU" sz="36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относительный</a:t>
            </a:r>
            <a:r>
              <a:rPr lang="ru-RU" sz="36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контраст </a:t>
            </a:r>
            <a:r>
              <a:rPr lang="ru-RU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и </a:t>
            </a:r>
            <a:r>
              <a:rPr lang="ru-RU" sz="36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так называемый </a:t>
            </a:r>
            <a:r>
              <a:rPr lang="ru-RU" sz="36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визуальный</a:t>
            </a:r>
            <a:r>
              <a:rPr lang="ru-RU" sz="36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9153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026504" y="1371545"/>
            <a:ext cx="3642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7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859150" y="2867457"/>
            <a:ext cx="7063111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ourier New" pitchFamily="49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ourier New" pitchFamily="49" charset="0"/>
                <a:cs typeface="Calibri" pitchFamily="34" charset="0"/>
              </a:rPr>
              <a:t>Различают четыре основных вида индикатрис отражения.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ourier New" pitchFamily="49" charset="0"/>
                <a:cs typeface="Calibri" pitchFamily="34" charset="0"/>
              </a:rPr>
              <a:t>Свой­ством зеркального отражения обладают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ourier New" pitchFamily="49" charset="0"/>
                <a:cs typeface="Calibri" pitchFamily="34" charset="0"/>
              </a:rPr>
              <a:t>спокойная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ourier New" pitchFamily="49" charset="0"/>
                <a:cs typeface="Calibri" pitchFamily="34" charset="0"/>
              </a:rPr>
              <a:t>водная повер­хность, ледяной покров, накатанные грунтовые дороги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620688"/>
            <a:ext cx="734481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778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Индикатриса </a:t>
            </a:r>
            <a:r>
              <a:rPr lang="ru-RU" sz="2800" b="1" i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отражения </a:t>
            </a:r>
            <a:r>
              <a:rPr lang="ru-RU" sz="2800" b="1" i="1" dirty="0" smtClean="0">
                <a:solidFill>
                  <a:srgbClr val="7030A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– это совокупность </a:t>
            </a:r>
            <a:r>
              <a:rPr lang="ru-RU" sz="2800" b="1" i="1" dirty="0">
                <a:solidFill>
                  <a:srgbClr val="7030A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коэффициентов ярко­сти объекта по разным направлениям </a:t>
            </a:r>
          </a:p>
          <a:p>
            <a:pPr lvl="0" indent="1778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7030A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изображенная </a:t>
            </a:r>
            <a:r>
              <a:rPr lang="ru-RU" sz="2800" b="1" i="1" dirty="0">
                <a:solidFill>
                  <a:srgbClr val="7030A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графически в виде полярной </a:t>
            </a:r>
            <a:r>
              <a:rPr lang="ru-RU" sz="2800" b="1" i="1" dirty="0" smtClean="0">
                <a:solidFill>
                  <a:srgbClr val="7030A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диаграммы</a:t>
            </a:r>
            <a:endParaRPr lang="ru-RU" sz="2800" b="1" i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313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cs13.babysfera.ru/1/d/3/6/74511262.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211"/>
            <a:ext cx="9144000" cy="6849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27584" y="1447946"/>
            <a:ext cx="74888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0070C0"/>
                </a:solidFill>
              </a:rPr>
              <a:t>Физические основы аэрокосмического зондирования и прин­ципы регистрации электромагнитного излучения представляют собой фундаментальные знания, которые мало меняются во </a:t>
            </a:r>
            <a:endParaRPr lang="ru-RU" sz="2800" b="1" i="1" dirty="0" smtClean="0">
              <a:solidFill>
                <a:srgbClr val="0070C0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0070C0"/>
                </a:solidFill>
              </a:rPr>
              <a:t>вре­мени</a:t>
            </a:r>
            <a:r>
              <a:rPr lang="ru-RU" sz="2800" b="1" i="1" dirty="0">
                <a:solidFill>
                  <a:srgbClr val="0070C0"/>
                </a:solidFill>
              </a:rPr>
              <a:t>, а конкретные съемочные системы и виды съемок непре­рывно совершенствуются, часто сменяясь на новые</a:t>
            </a:r>
          </a:p>
        </p:txBody>
      </p:sp>
    </p:spTree>
    <p:extLst>
      <p:ext uri="{BB962C8B-B14F-4D97-AF65-F5344CB8AC3E}">
        <p14:creationId xmlns:p14="http://schemas.microsoft.com/office/powerpoint/2010/main" val="272496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672"/>
            <a:ext cx="9217968" cy="3133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59632" y="4077072"/>
            <a:ext cx="61206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Индикатриса отражения </a:t>
            </a:r>
            <a:endParaRPr lang="ru-RU" sz="2800" b="1" i="1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гладкой </a:t>
            </a:r>
            <a:r>
              <a:rPr lang="ru-RU" sz="28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(а), </a:t>
            </a:r>
            <a:endParaRPr lang="ru-RU" sz="2800" b="1" i="1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шероховатой </a:t>
            </a:r>
            <a:r>
              <a:rPr lang="ru-RU" sz="28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(матовой) (б) и расчлененной (в) поверхности</a:t>
            </a:r>
          </a:p>
        </p:txBody>
      </p:sp>
    </p:spTree>
    <p:extLst>
      <p:ext uri="{BB962C8B-B14F-4D97-AF65-F5344CB8AC3E}">
        <p14:creationId xmlns:p14="http://schemas.microsoft.com/office/powerpoint/2010/main" val="125660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coollib.net/i/89/221089/i_004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6831"/>
          <a:stretch/>
        </p:blipFill>
        <p:spPr bwMode="auto">
          <a:xfrm>
            <a:off x="1475656" y="692696"/>
            <a:ext cx="6083371" cy="3735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80762" y="226328"/>
            <a:ext cx="68515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Собственное излучение Земли</a:t>
            </a:r>
            <a:endParaRPr lang="ru-RU" sz="32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4437112"/>
            <a:ext cx="813690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Максимум энергии излучения приходится на диапазон 10 мкм (инфракрасное излучение). На длинах волн 304 мкм интенсивность излучения Земли примерно одинаковая с инфракрасным солнечным излучением. </a:t>
            </a:r>
          </a:p>
          <a:p>
            <a:pPr algn="ctr"/>
            <a:r>
              <a:rPr lang="ru-RU" sz="20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Основная </a:t>
            </a:r>
            <a:r>
              <a:rPr lang="ru-RU" sz="20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энергия уходящего излучения Земли приходится на участок спектра от 3 до 30 мкм. Инфратепловая съемка выполняется, в основном, в областях спектра 3-5 и 8-15 мкм в так называемых окнах прозрачности</a:t>
            </a:r>
          </a:p>
        </p:txBody>
      </p:sp>
    </p:spTree>
    <p:extLst>
      <p:ext uri="{BB962C8B-B14F-4D97-AF65-F5344CB8AC3E}">
        <p14:creationId xmlns:p14="http://schemas.microsoft.com/office/powerpoint/2010/main" val="686838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08912" cy="648072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Прохождение излучения в атмосфере</a:t>
            </a:r>
            <a:endParaRPr lang="ru-RU" sz="3600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146" name="Picture 2" descr="122911 2343 6 Физический процесс «сотворения» жизни. Часть I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52737"/>
            <a:ext cx="6336704" cy="4465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043608" y="5513216"/>
            <a:ext cx="691276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основная часть атмосферы, влияющая на прохождение 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излучения, заключена в приземном слое толщиной 10 км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6665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При </a:t>
            </a:r>
            <a:r>
              <a:rPr lang="ru-RU" sz="48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прохождении излучения через атмосферу возникают следующие явления: </a:t>
            </a:r>
            <a:endParaRPr lang="ru-RU" sz="4800" b="1" i="1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 marL="685800" indent="-685800" algn="ctr">
              <a:buFont typeface="Wingdings" pitchFamily="2" charset="2"/>
              <a:buChar char="Ø"/>
            </a:pPr>
            <a:r>
              <a:rPr lang="ru-RU" sz="48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рефракция </a:t>
            </a:r>
          </a:p>
          <a:p>
            <a:pPr marL="685800" indent="-685800" algn="ctr">
              <a:buFont typeface="Wingdings" pitchFamily="2" charset="2"/>
              <a:buChar char="Ø"/>
            </a:pPr>
            <a:r>
              <a:rPr lang="ru-RU" sz="48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рассеяние </a:t>
            </a:r>
            <a:endParaRPr lang="ru-RU" sz="4800" b="1" i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 marL="685800" indent="-685800" algn="ctr">
              <a:buFont typeface="Wingdings" pitchFamily="2" charset="2"/>
              <a:buChar char="Ø"/>
            </a:pPr>
            <a:r>
              <a:rPr lang="ru-RU" sz="48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поглощение </a:t>
            </a:r>
            <a:r>
              <a:rPr lang="ru-RU" sz="48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излучения</a:t>
            </a:r>
          </a:p>
        </p:txBody>
      </p:sp>
    </p:spTree>
    <p:extLst>
      <p:ext uri="{BB962C8B-B14F-4D97-AF65-F5344CB8AC3E}">
        <p14:creationId xmlns:p14="http://schemas.microsoft.com/office/powerpoint/2010/main" val="411976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43000"/>
          </a:xfr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/>
          <a:lstStyle/>
          <a:p>
            <a:pPr marL="0" indent="0" algn="ctr">
              <a:buNone/>
            </a:pPr>
            <a:r>
              <a:rPr lang="ru-RU" sz="32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Спектральная отражательная способность природных объектов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196752"/>
            <a:ext cx="777686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По спектральной яркости в видимом диапазоне, где получен наибольший объем экспериментальных данных, все мно­гообразие объектов земной поверхности отчетливо делится на не­сколько классов, каждый из которых отличается по характеру спек­тральной отражательной способности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507" y="2922448"/>
            <a:ext cx="6389018" cy="3679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708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88640"/>
            <a:ext cx="813690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Горные породы и почвы </a:t>
            </a:r>
            <a:r>
              <a:rPr lang="ru-RU" sz="20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характеризуются увеличением коэф­фициентов спектральной яркости по мере приближения </a:t>
            </a:r>
            <a:r>
              <a:rPr lang="ru-RU" sz="20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к крас</a:t>
            </a:r>
            <a:r>
              <a:rPr lang="ru-RU" sz="20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ной зоне спектра. Спектральная яркость горных пород зависит от входящих в их состав минералов и элементов, а почв — от содер­жания соединений железа и гумуса</a:t>
            </a:r>
            <a:r>
              <a:rPr lang="ru-RU" sz="20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algn="ctr"/>
            <a:endParaRPr lang="ru-RU" sz="1200" b="1" i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ru-RU" sz="2000" b="1" i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Растительный </a:t>
            </a:r>
            <a:r>
              <a:rPr lang="ru-RU" sz="2000" b="1" i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покров </a:t>
            </a:r>
            <a:r>
              <a:rPr lang="ru-RU" sz="20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отличается характерным максимумом отражательной способности в зеленой (0,55 мкм), минимумом — в красной (0,66 мкм) и резким увеличением отражения в ближ­ней инфракрасной зоне. </a:t>
            </a:r>
            <a:endParaRPr lang="ru-RU" sz="2000" b="1" i="1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ru-RU" sz="1200" b="1" i="1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ru-RU" sz="2000" b="1" i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Водные </a:t>
            </a:r>
            <a:r>
              <a:rPr lang="ru-RU" sz="2000" b="1" i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поверхности </a:t>
            </a:r>
            <a:r>
              <a:rPr lang="ru-RU" sz="20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характеризуются самыми низкими зна­чениями и монотонным уменьшением отражательной способнос­ти от сине-фиолетовой к красной зоне спектра, поскольку длин­новолновое излучение сильнее поглощается водой</a:t>
            </a:r>
            <a:r>
              <a:rPr lang="ru-RU" sz="20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algn="ctr"/>
            <a:endParaRPr lang="ru-RU" sz="1200" b="1" i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 lvl="0" algn="ctr"/>
            <a:r>
              <a:rPr lang="ru-RU" sz="2000" b="1" i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Снежный покров </a:t>
            </a:r>
            <a:r>
              <a:rPr lang="ru-RU" sz="20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обладает наиболее высокими значениями коэффициентов спектральной яркости с небольшим их пониже­нием в ближней инфракрасной зоне </a:t>
            </a:r>
            <a:r>
              <a:rPr lang="ru-RU" sz="20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спектра</a:t>
            </a:r>
          </a:p>
          <a:p>
            <a:pPr lvl="0" algn="ctr"/>
            <a:endParaRPr lang="ru-RU" sz="2000" b="1" i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 lvl="0" algn="ctr"/>
            <a:r>
              <a:rPr lang="ru-RU" sz="2000" b="1" i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Общим </a:t>
            </a:r>
            <a:r>
              <a:rPr lang="ru-RU" sz="2000" b="1" i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для всех объектов является понижение коэффициента спектральной яркости в зоне 2—3 мкм. </a:t>
            </a:r>
          </a:p>
        </p:txBody>
      </p:sp>
    </p:spTree>
    <p:extLst>
      <p:ext uri="{BB962C8B-B14F-4D97-AF65-F5344CB8AC3E}">
        <p14:creationId xmlns:p14="http://schemas.microsoft.com/office/powerpoint/2010/main" val="63349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1201" y="311351"/>
            <a:ext cx="837026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Н</a:t>
            </a:r>
            <a:r>
              <a:rPr lang="ru-RU" sz="22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а </a:t>
            </a:r>
            <a:r>
              <a:rPr lang="ru-RU" sz="22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отра­жательную способность горных пород влияют запыленность, раз­личные поверхностные выцветы и корки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75078" y="1196752"/>
            <a:ext cx="79538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При повышении влажности почв их яркость уменьша­ется (при полном насыщении водой — в два раза)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43935" y="2044650"/>
            <a:ext cx="77047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Спектральная яркость растений меняется с их возрастом: она выше у молодых растений и ниже у находящихся в стадии полной </a:t>
            </a:r>
            <a:r>
              <a:rPr lang="ru-RU" sz="24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зрелости</a:t>
            </a:r>
            <a:endParaRPr lang="ru-RU" sz="2400" b="1" i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90464" y="3356992"/>
            <a:ext cx="7272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Отражательная способность водных объектов сильно зависит от содержания в воде фитопланктона и ее загрязнения — наличия взвешенных частиц, нефтяной пленки и </a:t>
            </a:r>
            <a:r>
              <a:rPr lang="ru-RU" sz="2400" b="1" i="1" dirty="0" err="1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т.д</a:t>
            </a:r>
            <a:endParaRPr lang="ru-RU" sz="2400" b="1" i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90464" y="5085184"/>
            <a:ext cx="735826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Загрязнение снега и содержание в нем воды также приводят к изменениям отражательной способности. При насыщении снега водой отражение ближнего и среднего инфракрасного излучения резко падает</a:t>
            </a:r>
          </a:p>
        </p:txBody>
      </p:sp>
    </p:spTree>
    <p:extLst>
      <p:ext uri="{BB962C8B-B14F-4D97-AF65-F5344CB8AC3E}">
        <p14:creationId xmlns:p14="http://schemas.microsoft.com/office/powerpoint/2010/main" val="60862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840760" cy="936104"/>
          </a:xfrm>
        </p:spPr>
        <p:txBody>
          <a:bodyPr/>
          <a:lstStyle/>
          <a:p>
            <a:pPr marL="0" lvl="0" indent="0" algn="ctr">
              <a:buNone/>
            </a:pPr>
            <a:r>
              <a:rPr lang="ru-RU" sz="3200" i="1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Влияние атмосферы на регистрируемое излучение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305342"/>
            <a:ext cx="784887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Влияние облачности</a:t>
            </a:r>
            <a:r>
              <a:rPr lang="ru-RU" sz="20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ru-RU" sz="20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Р</a:t>
            </a:r>
            <a:r>
              <a:rPr lang="ru-RU" sz="20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адиоволны </a:t>
            </a:r>
            <a:r>
              <a:rPr lang="ru-RU" sz="20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длиной свыше 2 см беспрепятственно проходят сквозь облачный покров. При плани­ровании аэрокосмических съемок приходится учитывать простран­ственно-временные закономерности распространения облачнос­ти в течение суток и года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3394" y="2951672"/>
            <a:ext cx="781503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Атмосферная рефракция</a:t>
            </a:r>
            <a:r>
              <a:rPr lang="ru-RU" sz="20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(искривление лучей) связана с изме­нением коэффициента преломления в разных слоях атмосферы, что обусловлено их различной плотностью, температурой, влаж­ностью.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56886" y="4302687"/>
            <a:ext cx="781420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Спектральная прозрачность атмосферы</a:t>
            </a:r>
            <a:r>
              <a:rPr lang="ru-RU" sz="20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ru-RU" sz="20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По </a:t>
            </a:r>
            <a:r>
              <a:rPr lang="ru-RU" sz="20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мере перехода в длинноволновую часть располагаются участки спектра — </a:t>
            </a:r>
            <a:r>
              <a:rPr lang="ru-RU" sz="20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окна прозрачности,</a:t>
            </a:r>
            <a:r>
              <a:rPr lang="ru-RU" sz="20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где коэффициент прозрач­ности атмосферы достаточно велик, хотя и не всегда равен еди­нице</a:t>
            </a:r>
          </a:p>
        </p:txBody>
      </p:sp>
    </p:spTree>
    <p:extLst>
      <p:ext uri="{BB962C8B-B14F-4D97-AF65-F5344CB8AC3E}">
        <p14:creationId xmlns:p14="http://schemas.microsoft.com/office/powerpoint/2010/main" val="389785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cs13.babysfera.ru/1/d/3/6/74511262.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211"/>
            <a:ext cx="9144000" cy="6849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15616" y="1700808"/>
            <a:ext cx="712879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0070C0"/>
                </a:solidFill>
              </a:rPr>
              <a:t>Поэтому, изу­чая технологии получения снимков, важно обращать особое </a:t>
            </a:r>
            <a:endParaRPr lang="ru-RU" sz="2800" b="1" i="1" dirty="0" smtClean="0">
              <a:solidFill>
                <a:srgbClr val="0070C0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0070C0"/>
                </a:solidFill>
              </a:rPr>
              <a:t>вни­мание </a:t>
            </a:r>
            <a:r>
              <a:rPr lang="ru-RU" sz="2800" b="1" i="1" dirty="0">
                <a:solidFill>
                  <a:srgbClr val="0070C0"/>
                </a:solidFill>
              </a:rPr>
              <a:t>на основные принципы устройства съемочных систем и принципиальные особенности аэрокосмических съемок, влия­ющие на изобразительные и измерительные свойства снимков.</a:t>
            </a:r>
          </a:p>
        </p:txBody>
      </p:sp>
    </p:spTree>
    <p:extLst>
      <p:ext uri="{BB962C8B-B14F-4D97-AF65-F5344CB8AC3E}">
        <p14:creationId xmlns:p14="http://schemas.microsoft.com/office/powerpoint/2010/main" val="181702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cs13.babysfera.ru/1/d/3/6/74511262.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211"/>
            <a:ext cx="9144000" cy="6849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99592" y="980728"/>
            <a:ext cx="734481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i="1" dirty="0">
                <a:solidFill>
                  <a:srgbClr val="0070C0"/>
                </a:solidFill>
              </a:rPr>
              <a:t>При аэрокосмическом зондировании информация об объекте исследования извлекается из результатов регистрации излучения, представляющего собой электромагнитные волны </a:t>
            </a:r>
            <a:r>
              <a:rPr lang="ru-RU" sz="2600" b="1" i="1" dirty="0">
                <a:solidFill>
                  <a:srgbClr val="C00000"/>
                </a:solidFill>
              </a:rPr>
              <a:t>— ультрафио­летовые, световые, инфракрасные, радиоволны</a:t>
            </a:r>
            <a:r>
              <a:rPr lang="ru-RU" sz="2600" b="1" i="1" dirty="0">
                <a:solidFill>
                  <a:srgbClr val="0070C0"/>
                </a:solidFill>
              </a:rPr>
              <a:t>, </a:t>
            </a:r>
            <a:r>
              <a:rPr lang="ru-RU" sz="2600" b="1" i="1" dirty="0" smtClean="0">
                <a:solidFill>
                  <a:srgbClr val="0070C0"/>
                </a:solidFill>
              </a:rPr>
              <a:t>имеющие разную </a:t>
            </a:r>
            <a:r>
              <a:rPr lang="ru-RU" sz="2600" b="1" i="1" dirty="0">
                <a:solidFill>
                  <a:srgbClr val="0070C0"/>
                </a:solidFill>
              </a:rPr>
              <a:t>длину, </a:t>
            </a:r>
            <a:r>
              <a:rPr lang="ru-RU" sz="2600" b="1" i="1" dirty="0" smtClean="0">
                <a:solidFill>
                  <a:srgbClr val="0070C0"/>
                </a:solidFill>
              </a:rPr>
              <a:t>распространяющиеся </a:t>
            </a:r>
            <a:r>
              <a:rPr lang="ru-RU" sz="2600" b="1" i="1" dirty="0">
                <a:solidFill>
                  <a:srgbClr val="0070C0"/>
                </a:solidFill>
              </a:rPr>
              <a:t>прямолинейно с </a:t>
            </a:r>
            <a:endParaRPr lang="ru-RU" sz="2600" b="1" i="1" dirty="0" smtClean="0">
              <a:solidFill>
                <a:srgbClr val="0070C0"/>
              </a:solidFill>
            </a:endParaRPr>
          </a:p>
          <a:p>
            <a:pPr algn="ctr"/>
            <a:r>
              <a:rPr lang="ru-RU" sz="2600" b="1" i="1" dirty="0" smtClean="0">
                <a:solidFill>
                  <a:srgbClr val="0070C0"/>
                </a:solidFill>
              </a:rPr>
              <a:t>одинако­вой </a:t>
            </a:r>
            <a:r>
              <a:rPr lang="ru-RU" sz="2600" b="1" i="1" dirty="0">
                <a:solidFill>
                  <a:srgbClr val="0070C0"/>
                </a:solidFill>
              </a:rPr>
              <a:t>скоростью — скоростью света — и при взаимодействии с ве­ществом подчиняются одинаковым физическим законам</a:t>
            </a:r>
          </a:p>
        </p:txBody>
      </p:sp>
    </p:spTree>
    <p:extLst>
      <p:ext uri="{BB962C8B-B14F-4D97-AF65-F5344CB8AC3E}">
        <p14:creationId xmlns:p14="http://schemas.microsoft.com/office/powerpoint/2010/main" val="341263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cs13.babysfera.ru/1/d/3/6/74511262.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211"/>
            <a:ext cx="9144000" cy="6849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904176"/>
              </p:ext>
            </p:extLst>
          </p:nvPr>
        </p:nvGraphicFramePr>
        <p:xfrm>
          <a:off x="1115617" y="1340768"/>
          <a:ext cx="6696743" cy="39619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159"/>
                <a:gridCol w="1121107"/>
                <a:gridCol w="1085572"/>
                <a:gridCol w="190622"/>
                <a:gridCol w="740869"/>
                <a:gridCol w="993961"/>
                <a:gridCol w="294821"/>
                <a:gridCol w="829632"/>
              </a:tblGrid>
              <a:tr h="264019"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  <a:latin typeface="Book Antiqua" pitchFamily="18" charset="0"/>
                        </a:rPr>
                        <a:t>Диапазоны электромагнитных волн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  <a:latin typeface="Book Antiqu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40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Book Antiqua" pitchFamily="18" charset="0"/>
                        </a:rPr>
                        <a:t>УФ</a:t>
                      </a:r>
                      <a:endParaRPr lang="ru-RU" sz="1600" dirty="0">
                        <a:effectLst/>
                        <a:latin typeface="Book Antiqu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Book Antiqua" pitchFamily="18" charset="0"/>
                        </a:rPr>
                        <a:t>Видимый</a:t>
                      </a:r>
                      <a:endParaRPr lang="ru-RU" sz="1600" dirty="0">
                        <a:effectLst/>
                        <a:latin typeface="Book Antiqu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Book Antiqua" pitchFamily="18" charset="0"/>
                        </a:rPr>
                        <a:t>ИК</a:t>
                      </a:r>
                      <a:endParaRPr lang="ru-RU" sz="1600" dirty="0">
                        <a:effectLst/>
                        <a:latin typeface="Book Antiqu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Book Antiqua" pitchFamily="18" charset="0"/>
                        </a:rPr>
                        <a:t>Микроволновый</a:t>
                      </a:r>
                      <a:endParaRPr lang="ru-RU" sz="1600" dirty="0">
                        <a:effectLst/>
                        <a:latin typeface="Book Antiqu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Book Antiqua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Book Antiqua" pitchFamily="18" charset="0"/>
                        </a:rPr>
                        <a:t>Радио</a:t>
                      </a:r>
                      <a:endParaRPr lang="ru-RU" sz="1600" dirty="0">
                        <a:effectLst/>
                        <a:latin typeface="Book Antiqu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019"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Book Antiqua" pitchFamily="18" charset="0"/>
                        </a:rPr>
                        <a:t>Длина волны</a:t>
                      </a:r>
                      <a:endParaRPr lang="ru-RU" sz="1600" dirty="0">
                        <a:effectLst/>
                        <a:latin typeface="Book Antiqu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40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Book Antiqua" pitchFamily="18" charset="0"/>
                        </a:rPr>
                        <a:t>0,40 мкм</a:t>
                      </a:r>
                      <a:endParaRPr lang="ru-RU" sz="1600" dirty="0">
                        <a:effectLst/>
                        <a:latin typeface="Book Antiqu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Book Antiqua" pitchFamily="18" charset="0"/>
                        </a:rPr>
                        <a:t>0,78 мкм</a:t>
                      </a:r>
                      <a:endParaRPr lang="ru-RU" sz="1600" dirty="0">
                        <a:effectLst/>
                        <a:latin typeface="Book Antiqu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Book Antiqua" pitchFamily="18" charset="0"/>
                        </a:rPr>
                        <a:t>1,2 мкм</a:t>
                      </a:r>
                      <a:endParaRPr lang="ru-RU" sz="1600" dirty="0">
                        <a:effectLst/>
                        <a:latin typeface="Book Antiqu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Book Antiqua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Book Antiqua" pitchFamily="18" charset="0"/>
                        </a:rPr>
                        <a:t>1,0 мкм</a:t>
                      </a:r>
                      <a:endParaRPr lang="ru-RU" sz="1600" dirty="0">
                        <a:effectLst/>
                        <a:latin typeface="Book Antiqu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Book Antiqua" pitchFamily="18" charset="0"/>
                        </a:rPr>
                        <a:t>1,0 см</a:t>
                      </a:r>
                      <a:endParaRPr lang="ru-RU" sz="1600" dirty="0">
                        <a:effectLst/>
                        <a:latin typeface="Book Antiqu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Book Antiqua" pitchFamily="18" charset="0"/>
                        </a:rPr>
                        <a:t>1,0 м</a:t>
                      </a:r>
                      <a:endParaRPr lang="ru-RU" sz="1600" dirty="0">
                        <a:effectLst/>
                        <a:latin typeface="Book Antiqu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761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Book Antiqua" pitchFamily="18" charset="0"/>
                        </a:rPr>
                        <a:t>Фотосъемка в </a:t>
                      </a:r>
                      <a:endParaRPr lang="ru-RU" sz="1600" dirty="0" smtClean="0">
                        <a:effectLst/>
                        <a:latin typeface="Book Antiqua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Book Antiqua" pitchFamily="18" charset="0"/>
                        </a:rPr>
                        <a:t>УФ </a:t>
                      </a:r>
                      <a:r>
                        <a:rPr lang="ru-RU" sz="1600" dirty="0">
                          <a:effectLst/>
                          <a:latin typeface="Book Antiqua" pitchFamily="18" charset="0"/>
                        </a:rPr>
                        <a:t>лучах</a:t>
                      </a:r>
                      <a:endParaRPr lang="ru-RU" sz="1600" dirty="0">
                        <a:effectLst/>
                        <a:latin typeface="Book Antiqu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Book Antiqua" pitchFamily="18" charset="0"/>
                        </a:rPr>
                        <a:t>Черно-белая и цветная фотосъемки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Book Antiqua" pitchFamily="18" charset="0"/>
                        </a:rPr>
                        <a:t>Черно-белая и цветная телевизионная съемка</a:t>
                      </a:r>
                      <a:endParaRPr lang="ru-RU" sz="1600" dirty="0">
                        <a:effectLst/>
                        <a:latin typeface="Book Antiqu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Book Antiqua" pitchFamily="18" charset="0"/>
                        </a:rPr>
                        <a:t>Фотосъемка в ИК лучах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Book Antiqua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Book Antiqua" pitchFamily="18" charset="0"/>
                        </a:rPr>
                        <a:t>Сканерная ИК съемка</a:t>
                      </a:r>
                      <a:endParaRPr lang="ru-RU" sz="1600" dirty="0">
                        <a:effectLst/>
                        <a:latin typeface="Book Antiqu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Book Antiqua" pitchFamily="18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Book Antiqua" pitchFamily="18" charset="0"/>
                        </a:rPr>
                        <a:t>Инфратепловая съемка</a:t>
                      </a:r>
                      <a:endParaRPr lang="ru-RU" sz="1600" dirty="0">
                        <a:effectLst/>
                        <a:latin typeface="Book Antiqu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Book Antiqua" pitchFamily="18" charset="0"/>
                        </a:rPr>
                        <a:t>Радиотепловая съемка</a:t>
                      </a:r>
                      <a:endParaRPr lang="ru-RU" sz="1600" dirty="0">
                        <a:effectLst/>
                        <a:latin typeface="Book Antiqu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Book Antiqua" pitchFamily="18" charset="0"/>
                        </a:rPr>
                        <a:t>Радиолокационная съемка</a:t>
                      </a:r>
                      <a:endParaRPr lang="ru-RU" sz="1600" dirty="0">
                        <a:effectLst/>
                        <a:latin typeface="Book Antiqu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4185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cs13.babysfera.ru/1/d/3/6/74511262.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211"/>
            <a:ext cx="9144000" cy="6849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43608" y="1556792"/>
            <a:ext cx="734481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0070C0"/>
                </a:solidFill>
              </a:rPr>
              <a:t>Последовательность электромагнитных волн, классифицирован­ная по их </a:t>
            </a:r>
            <a:r>
              <a:rPr lang="ru-RU" sz="2800" b="1" i="1" dirty="0">
                <a:solidFill>
                  <a:srgbClr val="C00000"/>
                </a:solidFill>
              </a:rPr>
              <a:t>длинам</a:t>
            </a:r>
            <a:r>
              <a:rPr lang="ru-RU" sz="2800" b="1" i="1" dirty="0">
                <a:solidFill>
                  <a:srgbClr val="0070C0"/>
                </a:solidFill>
              </a:rPr>
              <a:t> (или </a:t>
            </a:r>
            <a:r>
              <a:rPr lang="ru-RU" sz="2800" b="1" i="1" dirty="0">
                <a:solidFill>
                  <a:srgbClr val="C00000"/>
                </a:solidFill>
              </a:rPr>
              <a:t>частотам</a:t>
            </a:r>
            <a:r>
              <a:rPr lang="ru-RU" sz="2800" b="1" i="1" dirty="0">
                <a:solidFill>
                  <a:srgbClr val="0070C0"/>
                </a:solidFill>
              </a:rPr>
              <a:t>), называется спектром электро­магнитных </a:t>
            </a:r>
            <a:r>
              <a:rPr lang="ru-RU" sz="2800" b="1" i="1" dirty="0" smtClean="0">
                <a:solidFill>
                  <a:srgbClr val="0070C0"/>
                </a:solidFill>
              </a:rPr>
              <a:t>волн. </a:t>
            </a:r>
            <a:r>
              <a:rPr lang="ru-RU" sz="2800" b="1" i="1" dirty="0">
                <a:solidFill>
                  <a:srgbClr val="0070C0"/>
                </a:solidFill>
              </a:rPr>
              <a:t>Большинство современных аэрокосми­ческих методов основано на использовании оптических и ультра­коротких радиоволн с длиной </a:t>
            </a:r>
            <a:endParaRPr lang="ru-RU" sz="2800" b="1" i="1" dirty="0" smtClean="0">
              <a:solidFill>
                <a:srgbClr val="0070C0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от </a:t>
            </a:r>
            <a:r>
              <a:rPr lang="ru-RU" sz="2800" b="1" i="1" dirty="0">
                <a:solidFill>
                  <a:srgbClr val="C00000"/>
                </a:solidFill>
              </a:rPr>
              <a:t>0,3 мкм до 3 м.</a:t>
            </a:r>
          </a:p>
        </p:txBody>
      </p:sp>
    </p:spTree>
    <p:extLst>
      <p:ext uri="{BB962C8B-B14F-4D97-AF65-F5344CB8AC3E}">
        <p14:creationId xmlns:p14="http://schemas.microsoft.com/office/powerpoint/2010/main" val="419945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cs13.babysfera.ru/1/d/3/6/74511262.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211"/>
            <a:ext cx="9144000" cy="6849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84785"/>
            <a:ext cx="6605447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874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cs13.babysfera.ru/1/d/3/6/74511262.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211"/>
            <a:ext cx="9144000" cy="6849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35596" y="1232502"/>
            <a:ext cx="7272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i="1" dirty="0">
                <a:solidFill>
                  <a:srgbClr val="C00000"/>
                </a:solidFill>
              </a:rPr>
              <a:t>Фотосъемка</a:t>
            </a:r>
            <a:r>
              <a:rPr lang="ru-RU" sz="2600" b="1" i="1" dirty="0">
                <a:solidFill>
                  <a:srgbClr val="0070C0"/>
                </a:solidFill>
              </a:rPr>
              <a:t> позволяет получать изображения в ультрафиолетовой, видимой и ближней инфракрасной области спектра электромагнитного излучения непосредственно на светочувствительных материалах. Фотосъемка является одним из основных методов дистанционных съемок, так как она дает наибольший объем информации при высоком геометрическом качестве изображений</a:t>
            </a:r>
          </a:p>
        </p:txBody>
      </p:sp>
    </p:spTree>
    <p:extLst>
      <p:ext uri="{BB962C8B-B14F-4D97-AF65-F5344CB8AC3E}">
        <p14:creationId xmlns:p14="http://schemas.microsoft.com/office/powerpoint/2010/main" val="3595011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cs13.babysfera.ru/1/d/3/6/74511262.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211"/>
            <a:ext cx="9144000" cy="6849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99592" y="1417168"/>
            <a:ext cx="741682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>
                <a:solidFill>
                  <a:srgbClr val="0070C0"/>
                </a:solidFill>
              </a:rPr>
              <a:t>К </a:t>
            </a:r>
            <a:r>
              <a:rPr lang="ru-RU" sz="3200" b="1" i="1" dirty="0">
                <a:solidFill>
                  <a:srgbClr val="C00000"/>
                </a:solidFill>
              </a:rPr>
              <a:t>нефотографической</a:t>
            </a:r>
            <a:r>
              <a:rPr lang="ru-RU" sz="3200" b="1" i="1" dirty="0">
                <a:solidFill>
                  <a:srgbClr val="0070C0"/>
                </a:solidFill>
              </a:rPr>
              <a:t> съемке относят различные виды съемок, охватывающие спектр электромагнитных излучений от ультрафиолетового до радиодиапазона. Наибольшее развитие получили телевизионная, радиолокационная и лазерная съемка</a:t>
            </a:r>
          </a:p>
        </p:txBody>
      </p:sp>
    </p:spTree>
    <p:extLst>
      <p:ext uri="{BB962C8B-B14F-4D97-AF65-F5344CB8AC3E}">
        <p14:creationId xmlns:p14="http://schemas.microsoft.com/office/powerpoint/2010/main" val="1486560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0AC3EAC-AD9C-4F1B-A11E-FD1B079FE516}"/>
</file>

<file path=customXml/itemProps2.xml><?xml version="1.0" encoding="utf-8"?>
<ds:datastoreItem xmlns:ds="http://schemas.openxmlformats.org/officeDocument/2006/customXml" ds:itemID="{DA4E2F9F-09EB-4491-AFF9-AB7AE5CC0AC1}"/>
</file>

<file path=customXml/itemProps3.xml><?xml version="1.0" encoding="utf-8"?>
<ds:datastoreItem xmlns:ds="http://schemas.openxmlformats.org/officeDocument/2006/customXml" ds:itemID="{F5E932BB-66C1-481F-B53B-6233D07C112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</TotalTime>
  <Words>1009</Words>
  <Application>Microsoft Office PowerPoint</Application>
  <PresentationFormat>Экран (4:3)</PresentationFormat>
  <Paragraphs>96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Воздушный поток</vt:lpstr>
      <vt:lpstr>Физические основы дистанционных методов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Солнечное излучение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Прохождение излучения в атмосфере</vt:lpstr>
      <vt:lpstr>Презентация PowerPoint</vt:lpstr>
      <vt:lpstr>Спектральная отражательная способность природных объектов</vt:lpstr>
      <vt:lpstr>Презентация PowerPoint</vt:lpstr>
      <vt:lpstr>Презентация PowerPoint</vt:lpstr>
      <vt:lpstr>Влияние атмосферы на регистрируемое излучение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Физические основы дистанционных методов</dc:title>
  <dc:creator>ййй</dc:creator>
  <cp:lastModifiedBy>Marina</cp:lastModifiedBy>
  <cp:revision>29</cp:revision>
  <dcterms:created xsi:type="dcterms:W3CDTF">2014-02-03T13:29:01Z</dcterms:created>
  <dcterms:modified xsi:type="dcterms:W3CDTF">2015-11-29T11:22:32Z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